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287" r:id="rId2"/>
    <p:sldId id="358" r:id="rId3"/>
    <p:sldId id="1235" r:id="rId4"/>
    <p:sldId id="1242" r:id="rId5"/>
    <p:sldId id="1253" r:id="rId6"/>
    <p:sldId id="1254" r:id="rId7"/>
    <p:sldId id="1255" r:id="rId8"/>
    <p:sldId id="1256" r:id="rId9"/>
    <p:sldId id="1250" r:id="rId10"/>
    <p:sldId id="1257" r:id="rId11"/>
    <p:sldId id="1258" r:id="rId12"/>
    <p:sldId id="1236" r:id="rId13"/>
    <p:sldId id="1259" r:id="rId14"/>
    <p:sldId id="1260" r:id="rId15"/>
    <p:sldId id="1262" r:id="rId16"/>
    <p:sldId id="1261" r:id="rId17"/>
    <p:sldId id="1263" r:id="rId18"/>
    <p:sldId id="1265" r:id="rId19"/>
    <p:sldId id="1264" r:id="rId20"/>
    <p:sldId id="1266" r:id="rId21"/>
    <p:sldId id="1245" r:id="rId22"/>
    <p:sldId id="1140" r:id="rId23"/>
    <p:sldId id="1228" r:id="rId24"/>
    <p:sldId id="381" r:id="rId25"/>
    <p:sldId id="382" r:id="rId26"/>
    <p:sldId id="379" r:id="rId27"/>
    <p:sldId id="1222" r:id="rId28"/>
    <p:sldId id="1118" r:id="rId29"/>
    <p:sldId id="331" r:id="rId30"/>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Slides" id="{DE8BF54A-1323-4403-83F8-D7B5510C9D53}">
          <p14:sldIdLst>
            <p14:sldId id="287"/>
            <p14:sldId id="358"/>
            <p14:sldId id="1235"/>
            <p14:sldId id="1242"/>
            <p14:sldId id="1253"/>
            <p14:sldId id="1254"/>
            <p14:sldId id="1255"/>
            <p14:sldId id="1256"/>
            <p14:sldId id="1250"/>
            <p14:sldId id="1257"/>
            <p14:sldId id="1258"/>
            <p14:sldId id="1236"/>
            <p14:sldId id="1259"/>
            <p14:sldId id="1260"/>
            <p14:sldId id="1262"/>
            <p14:sldId id="1261"/>
            <p14:sldId id="1263"/>
            <p14:sldId id="1265"/>
            <p14:sldId id="1264"/>
            <p14:sldId id="1266"/>
            <p14:sldId id="1245"/>
            <p14:sldId id="1140"/>
            <p14:sldId id="1228"/>
            <p14:sldId id="381"/>
            <p14:sldId id="382"/>
            <p14:sldId id="379"/>
            <p14:sldId id="1222"/>
            <p14:sldId id="1118"/>
            <p14:sldId id="33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ove, Susan" initials="G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D237"/>
    <a:srgbClr val="000000"/>
    <a:srgbClr val="FFFFFF"/>
    <a:srgbClr val="00EDB5"/>
    <a:srgbClr val="F3622C"/>
    <a:srgbClr val="20D3FF"/>
    <a:srgbClr val="7F007D"/>
    <a:srgbClr val="004050"/>
    <a:srgbClr val="FF004C"/>
    <a:srgbClr val="C4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48F719-5DF3-4180-A570-804B468400C7}" v="4" dt="2024-09-30T15:59:43.5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32" autoAdjust="0"/>
    <p:restoredTop sz="79540" autoAdjust="0"/>
  </p:normalViewPr>
  <p:slideViewPr>
    <p:cSldViewPr snapToGrid="0" snapToObjects="1" showGuides="1">
      <p:cViewPr varScale="1">
        <p:scale>
          <a:sx n="84" d="100"/>
          <a:sy n="84" d="100"/>
        </p:scale>
        <p:origin x="1464" y="9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9" d="100"/>
          <a:sy n="109" d="100"/>
        </p:scale>
        <p:origin x="123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Fishpool" userId="b7923bd0fa9cf83f" providerId="LiveId" clId="{B6FC5046-5BBF-4B50-8F5B-C91D62124DD2}"/>
    <pc:docChg chg="custSel modSld">
      <pc:chgData name="Mark Fishpool" userId="b7923bd0fa9cf83f" providerId="LiveId" clId="{B6FC5046-5BBF-4B50-8F5B-C91D62124DD2}" dt="2024-09-10T15:18:45.006" v="427" actId="20577"/>
      <pc:docMkLst>
        <pc:docMk/>
      </pc:docMkLst>
      <pc:sldChg chg="modNotesTx">
        <pc:chgData name="Mark Fishpool" userId="b7923bd0fa9cf83f" providerId="LiveId" clId="{B6FC5046-5BBF-4B50-8F5B-C91D62124DD2}" dt="2024-09-10T15:18:45.006" v="427" actId="20577"/>
        <pc:sldMkLst>
          <pc:docMk/>
          <pc:sldMk cId="287738766" sldId="1235"/>
        </pc:sldMkLst>
      </pc:sldChg>
      <pc:sldChg chg="modNotesTx">
        <pc:chgData name="Mark Fishpool" userId="b7923bd0fa9cf83f" providerId="LiveId" clId="{B6FC5046-5BBF-4B50-8F5B-C91D62124DD2}" dt="2024-09-06T10:26:43.808" v="31" actId="20577"/>
        <pc:sldMkLst>
          <pc:docMk/>
          <pc:sldMk cId="455793249" sldId="1264"/>
        </pc:sldMkLst>
      </pc:sldChg>
    </pc:docChg>
  </pc:docChgLst>
  <pc:docChgLst>
    <pc:chgData name="Mark Fishpool" userId="b7923bd0fa9cf83f" providerId="LiveId" clId="{89E3FAA7-C5C6-44B4-8D8E-E5E80B882C05}"/>
    <pc:docChg chg="addSld delSld modSld modSection">
      <pc:chgData name="Mark Fishpool" userId="b7923bd0fa9cf83f" providerId="LiveId" clId="{89E3FAA7-C5C6-44B4-8D8E-E5E80B882C05}" dt="2024-01-12T08:38:48.540" v="4"/>
      <pc:docMkLst>
        <pc:docMk/>
      </pc:docMkLst>
      <pc:sldChg chg="add del">
        <pc:chgData name="Mark Fishpool" userId="b7923bd0fa9cf83f" providerId="LiveId" clId="{89E3FAA7-C5C6-44B4-8D8E-E5E80B882C05}" dt="2024-01-12T08:38:48.540" v="4"/>
        <pc:sldMkLst>
          <pc:docMk/>
          <pc:sldMk cId="1647822186" sldId="1253"/>
        </pc:sldMkLst>
      </pc:sldChg>
      <pc:sldChg chg="modSp mod">
        <pc:chgData name="Mark Fishpool" userId="b7923bd0fa9cf83f" providerId="LiveId" clId="{89E3FAA7-C5C6-44B4-8D8E-E5E80B882C05}" dt="2024-01-04T16:59:37.565" v="3" actId="20577"/>
        <pc:sldMkLst>
          <pc:docMk/>
          <pc:sldMk cId="903259096" sldId="1256"/>
        </pc:sldMkLst>
        <pc:spChg chg="mod">
          <ac:chgData name="Mark Fishpool" userId="b7923bd0fa9cf83f" providerId="LiveId" clId="{89E3FAA7-C5C6-44B4-8D8E-E5E80B882C05}" dt="2024-01-04T16:59:37.565" v="3" actId="20577"/>
          <ac:spMkLst>
            <pc:docMk/>
            <pc:sldMk cId="903259096" sldId="1256"/>
            <ac:spMk id="3" creationId="{F2DD9B95-A007-911F-E185-5AB7C9893D2F}"/>
          </ac:spMkLst>
        </pc:spChg>
      </pc:sldChg>
      <pc:sldChg chg="modSp mod">
        <pc:chgData name="Mark Fishpool" userId="b7923bd0fa9cf83f" providerId="LiveId" clId="{89E3FAA7-C5C6-44B4-8D8E-E5E80B882C05}" dt="2024-01-04T15:40:13.639" v="0" actId="207"/>
        <pc:sldMkLst>
          <pc:docMk/>
          <pc:sldMk cId="3471135299" sldId="1258"/>
        </pc:sldMkLst>
        <pc:spChg chg="mod">
          <ac:chgData name="Mark Fishpool" userId="b7923bd0fa9cf83f" providerId="LiveId" clId="{89E3FAA7-C5C6-44B4-8D8E-E5E80B882C05}" dt="2024-01-04T15:40:13.639" v="0" actId="207"/>
          <ac:spMkLst>
            <pc:docMk/>
            <pc:sldMk cId="3471135299" sldId="1258"/>
            <ac:spMk id="4" creationId="{BD05F9ED-5217-F6AF-399B-7E9820369BDC}"/>
          </ac:spMkLst>
        </pc:spChg>
      </pc:sldChg>
    </pc:docChg>
  </pc:docChgLst>
  <pc:docChgLst>
    <pc:chgData name="Mark Fishpool" userId="b7923bd0fa9cf83f" providerId="LiveId" clId="{9048F719-5DF3-4180-A570-804B468400C7}"/>
    <pc:docChg chg="custSel modSld">
      <pc:chgData name="Mark Fishpool" userId="b7923bd0fa9cf83f" providerId="LiveId" clId="{9048F719-5DF3-4180-A570-804B468400C7}" dt="2024-10-01T12:56:28.875" v="5787" actId="313"/>
      <pc:docMkLst>
        <pc:docMk/>
      </pc:docMkLst>
      <pc:sldChg chg="modSp mod">
        <pc:chgData name="Mark Fishpool" userId="b7923bd0fa9cf83f" providerId="LiveId" clId="{9048F719-5DF3-4180-A570-804B468400C7}" dt="2024-10-01T09:05:05.810" v="5786" actId="113"/>
        <pc:sldMkLst>
          <pc:docMk/>
          <pc:sldMk cId="3590885054" sldId="381"/>
        </pc:sldMkLst>
        <pc:spChg chg="mod">
          <ac:chgData name="Mark Fishpool" userId="b7923bd0fa9cf83f" providerId="LiveId" clId="{9048F719-5DF3-4180-A570-804B468400C7}" dt="2024-10-01T09:05:05.810" v="5786" actId="113"/>
          <ac:spMkLst>
            <pc:docMk/>
            <pc:sldMk cId="3590885054" sldId="381"/>
            <ac:spMk id="3" creationId="{60C0AF58-AE67-49F5-BAD7-F6278F3BEFC9}"/>
          </ac:spMkLst>
        </pc:spChg>
      </pc:sldChg>
      <pc:sldChg chg="addSp modSp mod modNotesTx">
        <pc:chgData name="Mark Fishpool" userId="b7923bd0fa9cf83f" providerId="LiveId" clId="{9048F719-5DF3-4180-A570-804B468400C7}" dt="2024-10-01T08:28:15.770" v="2477" actId="20577"/>
        <pc:sldMkLst>
          <pc:docMk/>
          <pc:sldMk cId="287738766" sldId="1235"/>
        </pc:sldMkLst>
        <pc:spChg chg="mod">
          <ac:chgData name="Mark Fishpool" userId="b7923bd0fa9cf83f" providerId="LiveId" clId="{9048F719-5DF3-4180-A570-804B468400C7}" dt="2024-09-30T11:27:01.180" v="520" actId="14100"/>
          <ac:spMkLst>
            <pc:docMk/>
            <pc:sldMk cId="287738766" sldId="1235"/>
            <ac:spMk id="3" creationId="{3661C089-FBCC-2987-66AD-EDFB6DCB52F2}"/>
          </ac:spMkLst>
        </pc:spChg>
        <pc:spChg chg="mod">
          <ac:chgData name="Mark Fishpool" userId="b7923bd0fa9cf83f" providerId="LiveId" clId="{9048F719-5DF3-4180-A570-804B468400C7}" dt="2024-09-30T11:26:56.891" v="519" actId="1076"/>
          <ac:spMkLst>
            <pc:docMk/>
            <pc:sldMk cId="287738766" sldId="1235"/>
            <ac:spMk id="7" creationId="{5F0D6FF9-C84C-2E5C-15FB-5E225BC8D1B8}"/>
          </ac:spMkLst>
        </pc:spChg>
        <pc:grpChg chg="add mod">
          <ac:chgData name="Mark Fishpool" userId="b7923bd0fa9cf83f" providerId="LiveId" clId="{9048F719-5DF3-4180-A570-804B468400C7}" dt="2024-09-30T11:26:56.891" v="519" actId="1076"/>
          <ac:grpSpMkLst>
            <pc:docMk/>
            <pc:sldMk cId="287738766" sldId="1235"/>
            <ac:grpSpMk id="5" creationId="{2C92B359-ADF5-7C84-4320-6513AA61AFC7}"/>
          </ac:grpSpMkLst>
        </pc:grpChg>
        <pc:graphicFrameChg chg="mod modGraphic">
          <ac:chgData name="Mark Fishpool" userId="b7923bd0fa9cf83f" providerId="LiveId" clId="{9048F719-5DF3-4180-A570-804B468400C7}" dt="2024-09-30T11:38:33.689" v="1137" actId="20577"/>
          <ac:graphicFrameMkLst>
            <pc:docMk/>
            <pc:sldMk cId="287738766" sldId="1235"/>
            <ac:graphicFrameMk id="4" creationId="{79341ADB-5E9F-CC5E-8758-EDFE68B9A7BC}"/>
          </ac:graphicFrameMkLst>
        </pc:graphicFrameChg>
        <pc:picChg chg="mod">
          <ac:chgData name="Mark Fishpool" userId="b7923bd0fa9cf83f" providerId="LiveId" clId="{9048F719-5DF3-4180-A570-804B468400C7}" dt="2024-09-30T11:26:56.891" v="519" actId="1076"/>
          <ac:picMkLst>
            <pc:docMk/>
            <pc:sldMk cId="287738766" sldId="1235"/>
            <ac:picMk id="6" creationId="{83EC645D-D674-7FA0-4A54-E0F05B7519C5}"/>
          </ac:picMkLst>
        </pc:picChg>
      </pc:sldChg>
      <pc:sldChg chg="modSp mod">
        <pc:chgData name="Mark Fishpool" userId="b7923bd0fa9cf83f" providerId="LiveId" clId="{9048F719-5DF3-4180-A570-804B468400C7}" dt="2024-09-30T14:14:22.004" v="1350" actId="20577"/>
        <pc:sldMkLst>
          <pc:docMk/>
          <pc:sldMk cId="192844350" sldId="1236"/>
        </pc:sldMkLst>
        <pc:spChg chg="mod">
          <ac:chgData name="Mark Fishpool" userId="b7923bd0fa9cf83f" providerId="LiveId" clId="{9048F719-5DF3-4180-A570-804B468400C7}" dt="2024-09-30T14:14:22.004" v="1350" actId="20577"/>
          <ac:spMkLst>
            <pc:docMk/>
            <pc:sldMk cId="192844350" sldId="1236"/>
            <ac:spMk id="6" creationId="{A7FD47F8-A545-6E42-F5E1-2CB12663B207}"/>
          </ac:spMkLst>
        </pc:spChg>
      </pc:sldChg>
      <pc:sldChg chg="modNotesTx">
        <pc:chgData name="Mark Fishpool" userId="b7923bd0fa9cf83f" providerId="LiveId" clId="{9048F719-5DF3-4180-A570-804B468400C7}" dt="2024-10-01T09:04:21.149" v="5741" actId="20577"/>
        <pc:sldMkLst>
          <pc:docMk/>
          <pc:sldMk cId="3231454091" sldId="1245"/>
        </pc:sldMkLst>
      </pc:sldChg>
      <pc:sldChg chg="modSp mod modNotesTx">
        <pc:chgData name="Mark Fishpool" userId="b7923bd0fa9cf83f" providerId="LiveId" clId="{9048F719-5DF3-4180-A570-804B468400C7}" dt="2024-10-01T12:56:28.875" v="5787" actId="313"/>
        <pc:sldMkLst>
          <pc:docMk/>
          <pc:sldMk cId="919320713" sldId="1250"/>
        </pc:sldMkLst>
        <pc:spChg chg="mod">
          <ac:chgData name="Mark Fishpool" userId="b7923bd0fa9cf83f" providerId="LiveId" clId="{9048F719-5DF3-4180-A570-804B468400C7}" dt="2024-10-01T08:39:13.762" v="3420" actId="207"/>
          <ac:spMkLst>
            <pc:docMk/>
            <pc:sldMk cId="919320713" sldId="1250"/>
            <ac:spMk id="2" creationId="{E00821C4-6809-B632-3FF6-F95669CE09F8}"/>
          </ac:spMkLst>
        </pc:spChg>
      </pc:sldChg>
      <pc:sldChg chg="modSp mod modNotesTx">
        <pc:chgData name="Mark Fishpool" userId="b7923bd0fa9cf83f" providerId="LiveId" clId="{9048F719-5DF3-4180-A570-804B468400C7}" dt="2024-09-30T13:04:58.801" v="1308" actId="20577"/>
        <pc:sldMkLst>
          <pc:docMk/>
          <pc:sldMk cId="2702657694" sldId="1254"/>
        </pc:sldMkLst>
        <pc:spChg chg="mod">
          <ac:chgData name="Mark Fishpool" userId="b7923bd0fa9cf83f" providerId="LiveId" clId="{9048F719-5DF3-4180-A570-804B468400C7}" dt="2024-09-30T11:44:15.154" v="1304" actId="12"/>
          <ac:spMkLst>
            <pc:docMk/>
            <pc:sldMk cId="2702657694" sldId="1254"/>
            <ac:spMk id="3" creationId="{C1A9CAEB-A220-37A7-766C-DBB694E13C10}"/>
          </ac:spMkLst>
        </pc:spChg>
      </pc:sldChg>
      <pc:sldChg chg="modSp mod">
        <pc:chgData name="Mark Fishpool" userId="b7923bd0fa9cf83f" providerId="LiveId" clId="{9048F719-5DF3-4180-A570-804B468400C7}" dt="2024-10-01T08:30:51.427" v="2496" actId="6549"/>
        <pc:sldMkLst>
          <pc:docMk/>
          <pc:sldMk cId="903259096" sldId="1256"/>
        </pc:sldMkLst>
        <pc:spChg chg="mod">
          <ac:chgData name="Mark Fishpool" userId="b7923bd0fa9cf83f" providerId="LiveId" clId="{9048F719-5DF3-4180-A570-804B468400C7}" dt="2024-10-01T08:30:51.427" v="2496" actId="6549"/>
          <ac:spMkLst>
            <pc:docMk/>
            <pc:sldMk cId="903259096" sldId="1256"/>
            <ac:spMk id="3" creationId="{F2DD9B95-A007-911F-E185-5AB7C9893D2F}"/>
          </ac:spMkLst>
        </pc:spChg>
      </pc:sldChg>
      <pc:sldChg chg="modNotesTx">
        <pc:chgData name="Mark Fishpool" userId="b7923bd0fa9cf83f" providerId="LiveId" clId="{9048F719-5DF3-4180-A570-804B468400C7}" dt="2024-10-01T08:41:04.483" v="3673" actId="20577"/>
        <pc:sldMkLst>
          <pc:docMk/>
          <pc:sldMk cId="361526250" sldId="1257"/>
        </pc:sldMkLst>
      </pc:sldChg>
      <pc:sldChg chg="modSp mod">
        <pc:chgData name="Mark Fishpool" userId="b7923bd0fa9cf83f" providerId="LiveId" clId="{9048F719-5DF3-4180-A570-804B468400C7}" dt="2024-09-30T14:14:05.942" v="1337" actId="20577"/>
        <pc:sldMkLst>
          <pc:docMk/>
          <pc:sldMk cId="3471135299" sldId="1258"/>
        </pc:sldMkLst>
        <pc:spChg chg="mod">
          <ac:chgData name="Mark Fishpool" userId="b7923bd0fa9cf83f" providerId="LiveId" clId="{9048F719-5DF3-4180-A570-804B468400C7}" dt="2024-09-30T14:14:05.942" v="1337" actId="20577"/>
          <ac:spMkLst>
            <pc:docMk/>
            <pc:sldMk cId="3471135299" sldId="1258"/>
            <ac:spMk id="4" creationId="{BD05F9ED-5217-F6AF-399B-7E9820369BDC}"/>
          </ac:spMkLst>
        </pc:spChg>
      </pc:sldChg>
      <pc:sldChg chg="modNotesTx">
        <pc:chgData name="Mark Fishpool" userId="b7923bd0fa9cf83f" providerId="LiveId" clId="{9048F719-5DF3-4180-A570-804B468400C7}" dt="2024-10-01T08:43:44.414" v="3707" actId="20577"/>
        <pc:sldMkLst>
          <pc:docMk/>
          <pc:sldMk cId="4063465548" sldId="1261"/>
        </pc:sldMkLst>
      </pc:sldChg>
      <pc:sldChg chg="modNotesTx">
        <pc:chgData name="Mark Fishpool" userId="b7923bd0fa9cf83f" providerId="LiveId" clId="{9048F719-5DF3-4180-A570-804B468400C7}" dt="2024-10-01T08:53:00.297" v="4731" actId="20577"/>
        <pc:sldMkLst>
          <pc:docMk/>
          <pc:sldMk cId="248147239" sldId="1263"/>
        </pc:sldMkLst>
      </pc:sldChg>
      <pc:sldChg chg="modSp mod">
        <pc:chgData name="Mark Fishpool" userId="b7923bd0fa9cf83f" providerId="LiveId" clId="{9048F719-5DF3-4180-A570-804B468400C7}" dt="2024-09-30T14:15:23.220" v="1351" actId="108"/>
        <pc:sldMkLst>
          <pc:docMk/>
          <pc:sldMk cId="455793249" sldId="1264"/>
        </pc:sldMkLst>
        <pc:spChg chg="mod">
          <ac:chgData name="Mark Fishpool" userId="b7923bd0fa9cf83f" providerId="LiveId" clId="{9048F719-5DF3-4180-A570-804B468400C7}" dt="2024-09-30T14:15:23.220" v="1351" actId="108"/>
          <ac:spMkLst>
            <pc:docMk/>
            <pc:sldMk cId="455793249" sldId="1264"/>
            <ac:spMk id="2" creationId="{C6D29370-066D-35C1-53A9-28F95637EFAE}"/>
          </ac:spMkLst>
        </pc:spChg>
      </pc:sldChg>
      <pc:sldChg chg="addSp modSp mod modNotesTx">
        <pc:chgData name="Mark Fishpool" userId="b7923bd0fa9cf83f" providerId="LiveId" clId="{9048F719-5DF3-4180-A570-804B468400C7}" dt="2024-09-30T16:00:47.984" v="2466" actId="12"/>
        <pc:sldMkLst>
          <pc:docMk/>
          <pc:sldMk cId="301287539" sldId="1266"/>
        </pc:sldMkLst>
        <pc:spChg chg="mod">
          <ac:chgData name="Mark Fishpool" userId="b7923bd0fa9cf83f" providerId="LiveId" clId="{9048F719-5DF3-4180-A570-804B468400C7}" dt="2024-09-30T14:15:47.870" v="1354" actId="1076"/>
          <ac:spMkLst>
            <pc:docMk/>
            <pc:sldMk cId="301287539" sldId="1266"/>
            <ac:spMk id="2" creationId="{ECD37A0E-616B-DB4F-A410-E5EE5E62789C}"/>
          </ac:spMkLst>
        </pc:spChg>
        <pc:spChg chg="mod">
          <ac:chgData name="Mark Fishpool" userId="b7923bd0fa9cf83f" providerId="LiveId" clId="{9048F719-5DF3-4180-A570-804B468400C7}" dt="2024-09-30T16:00:47.984" v="2466" actId="12"/>
          <ac:spMkLst>
            <pc:docMk/>
            <pc:sldMk cId="301287539" sldId="1266"/>
            <ac:spMk id="3" creationId="{3F419DD5-81F2-B3E3-5744-F408EC035CFE}"/>
          </ac:spMkLst>
        </pc:spChg>
        <pc:spChg chg="add mod">
          <ac:chgData name="Mark Fishpool" userId="b7923bd0fa9cf83f" providerId="LiveId" clId="{9048F719-5DF3-4180-A570-804B468400C7}" dt="2024-09-30T16:00:24.489" v="2464" actId="20577"/>
          <ac:spMkLst>
            <pc:docMk/>
            <pc:sldMk cId="301287539" sldId="1266"/>
            <ac:spMk id="7" creationId="{842B952A-3F7A-E8FE-AF57-9A675E18F265}"/>
          </ac:spMkLst>
        </pc:spChg>
        <pc:picChg chg="add mod">
          <ac:chgData name="Mark Fishpool" userId="b7923bd0fa9cf83f" providerId="LiveId" clId="{9048F719-5DF3-4180-A570-804B468400C7}" dt="2024-09-30T16:00:33.217" v="2465" actId="1076"/>
          <ac:picMkLst>
            <pc:docMk/>
            <pc:sldMk cId="301287539" sldId="1266"/>
            <ac:picMk id="5" creationId="{B3EC5FF6-B58F-FBA9-942E-63BE2637608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3170037" cy="48177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4143417" y="2"/>
            <a:ext cx="3170037" cy="481775"/>
          </a:xfrm>
          <a:prstGeom prst="rect">
            <a:avLst/>
          </a:prstGeom>
        </p:spPr>
        <p:txBody>
          <a:bodyPr vert="horz" lIns="91440" tIns="45720" rIns="91440" bIns="45720" rtlCol="0"/>
          <a:lstStyle>
            <a:lvl1pPr algn="r">
              <a:defRPr sz="1200"/>
            </a:lvl1pPr>
          </a:lstStyle>
          <a:p>
            <a:fld id="{86D088FE-3E68-47FE-8BA4-634CD34BABBC}" type="datetimeFigureOut">
              <a:rPr lang="en-GB" smtClean="0"/>
              <a:t>01/10/2024</a:t>
            </a:fld>
            <a:endParaRPr lang="en-GB"/>
          </a:p>
        </p:txBody>
      </p:sp>
      <p:sp>
        <p:nvSpPr>
          <p:cNvPr id="4" name="Footer Placeholder 3"/>
          <p:cNvSpPr>
            <a:spLocks noGrp="1"/>
          </p:cNvSpPr>
          <p:nvPr>
            <p:ph type="ftr" sz="quarter" idx="2"/>
          </p:nvPr>
        </p:nvSpPr>
        <p:spPr>
          <a:xfrm>
            <a:off x="1" y="9119426"/>
            <a:ext cx="3170037" cy="481774"/>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4143417" y="9119426"/>
            <a:ext cx="3170037" cy="481774"/>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20" cy="48172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143588" y="1"/>
            <a:ext cx="3169920" cy="481728"/>
          </a:xfrm>
          <a:prstGeom prst="rect">
            <a:avLst/>
          </a:prstGeom>
        </p:spPr>
        <p:txBody>
          <a:bodyPr vert="horz" lIns="91440" tIns="45720" rIns="91440" bIns="45720" rtlCol="0"/>
          <a:lstStyle>
            <a:lvl1pPr algn="r">
              <a:defRPr sz="1200"/>
            </a:lvl1pPr>
          </a:lstStyle>
          <a:p>
            <a:fld id="{1D6B66C6-1E92-0F4E-A300-9D4ED1F0C23F}" type="datetimeFigureOut">
              <a:rPr lang="en-GB" smtClean="0"/>
              <a:t>01/10/2024</a:t>
            </a:fld>
            <a:endParaRPr lang="en-GB"/>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31520" y="4620579"/>
            <a:ext cx="5852160" cy="378047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2" y="9119476"/>
            <a:ext cx="3169920" cy="48172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143588" y="9119476"/>
            <a:ext cx="3169920" cy="48172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t>1</a:t>
            </a:fld>
            <a:endParaRPr lang="en-GB"/>
          </a:p>
        </p:txBody>
      </p:sp>
    </p:spTree>
    <p:extLst>
      <p:ext uri="{BB962C8B-B14F-4D97-AF65-F5344CB8AC3E}">
        <p14:creationId xmlns:p14="http://schemas.microsoft.com/office/powerpoint/2010/main" val="180775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7CA668"/>
                </a:solidFill>
                <a:effectLst/>
                <a:latin typeface="Consolas" panose="020B0609020204030204" pitchFamily="49" charset="0"/>
              </a:rPr>
              <a:t>The STL provides </a:t>
            </a:r>
            <a:r>
              <a:rPr lang="en-US" b="0" dirty="0" err="1">
                <a:solidFill>
                  <a:srgbClr val="7CA668"/>
                </a:solidFill>
                <a:effectLst/>
                <a:latin typeface="Consolas" panose="020B0609020204030204" pitchFamily="49" charset="0"/>
              </a:rPr>
              <a:t>noexcept</a:t>
            </a:r>
            <a:r>
              <a:rPr lang="en-US" b="0" dirty="0">
                <a:solidFill>
                  <a:srgbClr val="7CA668"/>
                </a:solidFill>
                <a:effectLst/>
                <a:latin typeface="Consolas" panose="020B0609020204030204" pitchFamily="49" charset="0"/>
              </a:rPr>
              <a:t> guarantees on its move operations. In order to </a:t>
            </a:r>
            <a:r>
              <a:rPr lang="en-US" b="0" dirty="0" err="1">
                <a:solidFill>
                  <a:srgbClr val="7CA668"/>
                </a:solidFill>
                <a:effectLst/>
                <a:latin typeface="Consolas" panose="020B0609020204030204" pitchFamily="49" charset="0"/>
              </a:rPr>
              <a:t>honour</a:t>
            </a:r>
            <a:r>
              <a:rPr lang="en-US" b="0" dirty="0">
                <a:solidFill>
                  <a:srgbClr val="7CA668"/>
                </a:solidFill>
                <a:effectLst/>
                <a:latin typeface="Consolas" panose="020B0609020204030204" pitchFamily="49" charset="0"/>
              </a:rPr>
              <a:t> this guarantee it will only call user-defined move operations if they also provide the </a:t>
            </a:r>
            <a:r>
              <a:rPr lang="en-US" b="0" dirty="0" err="1">
                <a:solidFill>
                  <a:srgbClr val="7CA668"/>
                </a:solidFill>
                <a:effectLst/>
                <a:latin typeface="Consolas" panose="020B0609020204030204" pitchFamily="49" charset="0"/>
              </a:rPr>
              <a:t>noexcept</a:t>
            </a:r>
            <a:r>
              <a:rPr lang="en-US" b="0" dirty="0">
                <a:solidFill>
                  <a:srgbClr val="7CA668"/>
                </a:solidFill>
                <a:effectLst/>
                <a:latin typeface="Consolas" panose="020B0609020204030204" pitchFamily="49" charset="0"/>
              </a:rPr>
              <a:t> guarantee.</a:t>
            </a:r>
          </a:p>
          <a:p>
            <a:endParaRPr lang="en-US" b="0" dirty="0">
              <a:solidFill>
                <a:srgbClr val="FFFFFF"/>
              </a:solidFill>
              <a:effectLst/>
              <a:latin typeface="Consolas" panose="020B0609020204030204" pitchFamily="49" charset="0"/>
            </a:endParaRPr>
          </a:p>
          <a:p>
            <a:r>
              <a:rPr lang="en-US" b="0" dirty="0">
                <a:solidFill>
                  <a:srgbClr val="7CA668"/>
                </a:solidFill>
                <a:effectLst/>
                <a:latin typeface="Consolas" panose="020B0609020204030204" pitchFamily="49" charset="0"/>
              </a:rPr>
              <a:t>The google-web rages with arguments about the proper use of </a:t>
            </a:r>
            <a:r>
              <a:rPr lang="en-US" b="0" dirty="0" err="1">
                <a:solidFill>
                  <a:srgbClr val="7CA668"/>
                </a:solidFill>
                <a:effectLst/>
                <a:latin typeface="Consolas" panose="020B0609020204030204" pitchFamily="49" charset="0"/>
              </a:rPr>
              <a:t>noexcept</a:t>
            </a:r>
            <a:r>
              <a:rPr lang="en-US" b="0" dirty="0">
                <a:solidFill>
                  <a:srgbClr val="7CA668"/>
                </a:solidFill>
                <a:effectLst/>
                <a:latin typeface="Consolas" panose="020B0609020204030204" pitchFamily="49" charset="0"/>
              </a:rPr>
              <a:t> on user-defined functions. Early advice was not to do so, except on move and swap operations. However, the C++ ISO standard Guidelines now recommend qualifying all functions that by-inspection are known never to throw (E.12), and also, those where fail-fast on an exception is required (F.6).</a:t>
            </a:r>
            <a:endParaRPr lang="en-US" b="0" dirty="0">
              <a:solidFill>
                <a:srgbClr val="FFFFFF"/>
              </a:solidFill>
              <a:effectLst/>
              <a:latin typeface="Consolas" panose="020B0609020204030204" pitchFamily="49" charset="0"/>
            </a:endParaRPr>
          </a:p>
          <a:p>
            <a:endParaRPr lang="en-US" b="0" dirty="0">
              <a:solidFill>
                <a:srgbClr val="7CA668"/>
              </a:solidFill>
              <a:effectLst/>
              <a:latin typeface="Consolas" panose="020B0609020204030204" pitchFamily="49" charset="0"/>
            </a:endParaRPr>
          </a:p>
          <a:p>
            <a:r>
              <a:rPr lang="en-US" b="0" dirty="0">
                <a:solidFill>
                  <a:srgbClr val="7CA668"/>
                </a:solidFill>
                <a:effectLst/>
                <a:latin typeface="Consolas" panose="020B0609020204030204" pitchFamily="49" charset="0"/>
              </a:rPr>
              <a:t>In practice, current code-</a:t>
            </a:r>
            <a:r>
              <a:rPr lang="en-US" b="0" dirty="0" err="1">
                <a:solidFill>
                  <a:srgbClr val="7CA668"/>
                </a:solidFill>
                <a:effectLst/>
                <a:latin typeface="Consolas" panose="020B0609020204030204" pitchFamily="49" charset="0"/>
              </a:rPr>
              <a:t>optimisation</a:t>
            </a:r>
            <a:r>
              <a:rPr lang="en-US" b="0" dirty="0">
                <a:solidFill>
                  <a:srgbClr val="7CA668"/>
                </a:solidFill>
                <a:effectLst/>
                <a:latin typeface="Consolas" panose="020B0609020204030204" pitchFamily="49" charset="0"/>
              </a:rPr>
              <a:t> with </a:t>
            </a:r>
            <a:r>
              <a:rPr lang="en-US" b="0" dirty="0" err="1">
                <a:solidFill>
                  <a:srgbClr val="7CA668"/>
                </a:solidFill>
                <a:effectLst/>
                <a:latin typeface="Consolas" panose="020B0609020204030204" pitchFamily="49" charset="0"/>
              </a:rPr>
              <a:t>noexcept</a:t>
            </a:r>
            <a:r>
              <a:rPr lang="en-US" b="0" dirty="0">
                <a:solidFill>
                  <a:srgbClr val="7CA668"/>
                </a:solidFill>
                <a:effectLst/>
                <a:latin typeface="Consolas" panose="020B0609020204030204" pitchFamily="49" charset="0"/>
              </a:rPr>
              <a:t> is virtually undetectable. </a:t>
            </a:r>
          </a:p>
          <a:p>
            <a:r>
              <a:rPr lang="en-US" b="0" dirty="0" err="1">
                <a:solidFill>
                  <a:srgbClr val="7CA668"/>
                </a:solidFill>
                <a:effectLst/>
                <a:latin typeface="Consolas" panose="020B0609020204030204" pitchFamily="49" charset="0"/>
              </a:rPr>
              <a:t>noexcept</a:t>
            </a:r>
            <a:r>
              <a:rPr lang="en-US" b="0" dirty="0">
                <a:solidFill>
                  <a:srgbClr val="7CA668"/>
                </a:solidFill>
                <a:effectLst/>
                <a:latin typeface="Consolas" panose="020B0609020204030204" pitchFamily="49" charset="0"/>
              </a:rPr>
              <a:t> also introduces </a:t>
            </a:r>
            <a:r>
              <a:rPr lang="en-US" b="0" dirty="0" err="1">
                <a:solidFill>
                  <a:srgbClr val="7CA668"/>
                </a:solidFill>
                <a:effectLst/>
                <a:latin typeface="Consolas" panose="020B0609020204030204" pitchFamily="49" charset="0"/>
              </a:rPr>
              <a:t>noexcept</a:t>
            </a:r>
            <a:r>
              <a:rPr lang="en-US" b="0" dirty="0">
                <a:solidFill>
                  <a:srgbClr val="7CA668"/>
                </a:solidFill>
                <a:effectLst/>
                <a:latin typeface="Consolas" panose="020B0609020204030204" pitchFamily="49" charset="0"/>
              </a:rPr>
              <a:t> consistency constraints which can be annoying and noisy. </a:t>
            </a:r>
            <a:endParaRPr lang="en-US" b="0" dirty="0">
              <a:solidFill>
                <a:srgbClr val="FFFFFF"/>
              </a:solidFill>
              <a:effectLst/>
              <a:latin typeface="Consolas" panose="020B0609020204030204" pitchFamily="49" charset="0"/>
            </a:endParaRP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12</a:t>
            </a:fld>
            <a:endParaRPr lang="en-GB"/>
          </a:p>
        </p:txBody>
      </p:sp>
    </p:spTree>
    <p:extLst>
      <p:ext uri="{BB962C8B-B14F-4D97-AF65-F5344CB8AC3E}">
        <p14:creationId xmlns:p14="http://schemas.microsoft.com/office/powerpoint/2010/main" val="391100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16</a:t>
            </a:fld>
            <a:endParaRPr lang="en-GB"/>
          </a:p>
        </p:txBody>
      </p:sp>
    </p:spTree>
    <p:extLst>
      <p:ext uri="{BB962C8B-B14F-4D97-AF65-F5344CB8AC3E}">
        <p14:creationId xmlns:p14="http://schemas.microsoft.com/office/powerpoint/2010/main" val="2328762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the contrasting technique on display here. </a:t>
            </a:r>
          </a:p>
          <a:p>
            <a:endParaRPr lang="en-GB" dirty="0"/>
          </a:p>
          <a:p>
            <a:r>
              <a:rPr lang="en-GB" b="1" dirty="0" err="1"/>
              <a:t>static_cast</a:t>
            </a:r>
            <a:r>
              <a:rPr lang="en-GB" b="1" dirty="0"/>
              <a:t> </a:t>
            </a:r>
            <a:r>
              <a:rPr lang="en-GB" dirty="0"/>
              <a:t>is one of C++’s four type-casting operators and principally used for “safe” compile-time conversions, i.e. upcasting or </a:t>
            </a:r>
            <a:r>
              <a:rPr lang="en-GB" dirty="0" err="1"/>
              <a:t>downcasting</a:t>
            </a:r>
            <a:r>
              <a:rPr lang="en-GB" dirty="0"/>
              <a:t> in class </a:t>
            </a:r>
            <a:r>
              <a:rPr lang="en-GB" dirty="0" err="1"/>
              <a:t>heirarchies</a:t>
            </a:r>
            <a:r>
              <a:rPr lang="en-GB" dirty="0"/>
              <a:t>, on numeric conversions or calling conversions, e.g.</a:t>
            </a:r>
          </a:p>
          <a:p>
            <a:endParaRPr lang="en-GB" dirty="0"/>
          </a:p>
          <a:p>
            <a:r>
              <a:rPr lang="en-GB" b="1" dirty="0"/>
              <a:t>T </a:t>
            </a:r>
            <a:r>
              <a:rPr lang="en-GB" b="1" dirty="0" err="1"/>
              <a:t>new_type</a:t>
            </a:r>
            <a:r>
              <a:rPr lang="en-GB" b="1" dirty="0"/>
              <a:t> = </a:t>
            </a:r>
            <a:r>
              <a:rPr lang="en-GB" b="1" dirty="0" err="1"/>
              <a:t>static_cast</a:t>
            </a:r>
            <a:r>
              <a:rPr lang="en-GB" b="1" dirty="0"/>
              <a:t>&lt;T&gt;(expression);</a:t>
            </a:r>
          </a:p>
          <a:p>
            <a:endParaRPr lang="en-GB" b="1" dirty="0"/>
          </a:p>
          <a:p>
            <a:r>
              <a:rPr lang="en-GB" b="0" dirty="0" err="1"/>
              <a:t>static_cast</a:t>
            </a:r>
            <a:r>
              <a:rPr lang="en-GB" b="0" dirty="0"/>
              <a:t> is faster than its dynamic equivalent, but that’s principally because it doesn’t perform run-time checks, so you need to manually check that the cast is valid (and therefore safe).</a:t>
            </a:r>
          </a:p>
          <a:p>
            <a:endParaRPr lang="en-GB" dirty="0"/>
          </a:p>
          <a:p>
            <a:endParaRPr lang="en-GB" dirty="0"/>
          </a:p>
          <a:p>
            <a:r>
              <a:rPr lang="en-GB" dirty="0"/>
              <a:t>std::move is essentially a C++ library utility that performs an explicit cast on a </a:t>
            </a:r>
            <a:r>
              <a:rPr lang="en-GB" dirty="0" err="1"/>
              <a:t>lvalue</a:t>
            </a:r>
            <a:r>
              <a:rPr lang="en-GB" dirty="0"/>
              <a:t> reference to an </a:t>
            </a:r>
            <a:r>
              <a:rPr lang="en-GB" dirty="0" err="1"/>
              <a:t>rvalue</a:t>
            </a:r>
            <a:r>
              <a:rPr lang="en-GB" dirty="0"/>
              <a:t>.</a:t>
            </a:r>
          </a:p>
          <a:p>
            <a:endParaRPr lang="en-GB" dirty="0"/>
          </a:p>
          <a:p>
            <a:r>
              <a:rPr lang="en-GB" dirty="0"/>
              <a:t>The net effect is to “tell” the compiler that the object can be safely moved, rather than being copied.</a:t>
            </a:r>
          </a:p>
          <a:p>
            <a:endParaRPr lang="en-GB" dirty="0"/>
          </a:p>
          <a:p>
            <a:r>
              <a:rPr lang="en-GB" dirty="0"/>
              <a:t>As you can see, its use improves the </a:t>
            </a:r>
            <a:r>
              <a:rPr lang="en-GB" i="1" dirty="0"/>
              <a:t>semantic clarity </a:t>
            </a:r>
            <a:r>
              <a:rPr lang="en-GB" dirty="0"/>
              <a:t>of the code, and that’s always a good thing from a modern C++ programmer’s perspective.</a:t>
            </a:r>
          </a:p>
        </p:txBody>
      </p:sp>
      <p:sp>
        <p:nvSpPr>
          <p:cNvPr id="4" name="Slide Number Placeholder 3"/>
          <p:cNvSpPr>
            <a:spLocks noGrp="1"/>
          </p:cNvSpPr>
          <p:nvPr>
            <p:ph type="sldNum" sz="quarter" idx="5"/>
          </p:nvPr>
        </p:nvSpPr>
        <p:spPr/>
        <p:txBody>
          <a:bodyPr/>
          <a:lstStyle/>
          <a:p>
            <a:fld id="{548901C6-1DA1-FB44-ABEE-06A0FEB7738E}" type="slidenum">
              <a:rPr lang="en-GB" smtClean="0"/>
              <a:t>17</a:t>
            </a:fld>
            <a:endParaRPr lang="en-GB"/>
          </a:p>
        </p:txBody>
      </p:sp>
    </p:spTree>
    <p:extLst>
      <p:ext uri="{BB962C8B-B14F-4D97-AF65-F5344CB8AC3E}">
        <p14:creationId xmlns:p14="http://schemas.microsoft.com/office/powerpoint/2010/main" val="1775425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18</a:t>
            </a:fld>
            <a:endParaRPr lang="en-GB"/>
          </a:p>
        </p:txBody>
      </p:sp>
    </p:spTree>
    <p:extLst>
      <p:ext uri="{BB962C8B-B14F-4D97-AF65-F5344CB8AC3E}">
        <p14:creationId xmlns:p14="http://schemas.microsoft.com/office/powerpoint/2010/main" val="1582091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rule of 3 and the rule of 5 are both resource management guidelines for classes.</a:t>
            </a:r>
          </a:p>
          <a:p>
            <a:endParaRPr lang="en-GB" dirty="0"/>
          </a:p>
          <a:p>
            <a:r>
              <a:rPr lang="en-GB" dirty="0"/>
              <a:t>They relate to special member functions that deal with copying, assignment and resource ownership.</a:t>
            </a:r>
          </a:p>
          <a:p>
            <a:endParaRPr lang="en-GB" dirty="0"/>
          </a:p>
          <a:p>
            <a:r>
              <a:rPr lang="en-GB" dirty="0"/>
              <a:t>By C++11, the rule of 5 became more visible, as move semantics were added, but both are still relevant.</a:t>
            </a:r>
          </a:p>
          <a:p>
            <a:endParaRPr lang="en-GB" dirty="0"/>
          </a:p>
          <a:p>
            <a:r>
              <a:rPr lang="en-GB" dirty="0"/>
              <a:t>So, rule of 3 applies to: destructor, copy constructor, copy assignment operator</a:t>
            </a:r>
          </a:p>
          <a:p>
            <a:r>
              <a:rPr lang="en-GB" dirty="0"/>
              <a:t>And rule of 5 applies to: move constructor and move assignment operator</a:t>
            </a:r>
          </a:p>
          <a:p>
            <a:endParaRPr lang="en-GB" dirty="0"/>
          </a:p>
          <a:p>
            <a:r>
              <a:rPr lang="en-GB" dirty="0"/>
              <a:t>Basically, it’s making code more resource efficient through transfer rather than those more expensive deep copies.</a:t>
            </a:r>
          </a:p>
          <a:p>
            <a:endParaRPr lang="en-GB" dirty="0"/>
          </a:p>
          <a:p>
            <a:r>
              <a:rPr lang="en-GB" dirty="0"/>
              <a:t>This brings us onto the Rule of Zero, a very important suggestion for modern C++…</a:t>
            </a:r>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19</a:t>
            </a:fld>
            <a:endParaRPr lang="en-GB"/>
          </a:p>
        </p:txBody>
      </p:sp>
    </p:spTree>
    <p:extLst>
      <p:ext uri="{BB962C8B-B14F-4D97-AF65-F5344CB8AC3E}">
        <p14:creationId xmlns:p14="http://schemas.microsoft.com/office/powerpoint/2010/main" val="4098257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Basically: avoid manual source management where possible; use the available tools of modern C++.</a:t>
            </a:r>
          </a:p>
          <a:p>
            <a:endParaRPr lang="en-GB" dirty="0"/>
          </a:p>
          <a:p>
            <a:r>
              <a:rPr lang="en-GB" dirty="0"/>
              <a:t>Why?</a:t>
            </a:r>
          </a:p>
          <a:p>
            <a:endParaRPr lang="en-GB" dirty="0"/>
          </a:p>
          <a:p>
            <a:r>
              <a:rPr lang="en-GB" dirty="0"/>
              <a:t>Well, if your class doesn’t need custom resource management, e.g. freeing memory, closing file handles etc.) you don’t need to write a destructor.  The compiler will fill the gap and generate a default on that just works in most cases.</a:t>
            </a:r>
          </a:p>
          <a:p>
            <a:endParaRPr lang="en-GB" dirty="0"/>
          </a:p>
          <a:p>
            <a:r>
              <a:rPr lang="en-GB" dirty="0"/>
              <a:t>Advantages:</a:t>
            </a:r>
          </a:p>
          <a:p>
            <a:pPr marL="228600" indent="-228600">
              <a:buAutoNum type="arabicPeriod"/>
            </a:pPr>
            <a:r>
              <a:rPr lang="en-GB" dirty="0"/>
              <a:t>Reduces unnecessary clutter in your class (and wider codebase)</a:t>
            </a:r>
          </a:p>
          <a:p>
            <a:pPr marL="228600" indent="-228600">
              <a:buAutoNum type="arabicPeriod"/>
            </a:pPr>
            <a:r>
              <a:rPr lang="en-GB" dirty="0"/>
              <a:t>If you’re not defining special member functions (like a destructor), reduces chances of making a mistake</a:t>
            </a:r>
          </a:p>
          <a:p>
            <a:pPr marL="228600" indent="-228600">
              <a:buAutoNum type="arabicPeriod"/>
            </a:pPr>
            <a:r>
              <a:rPr lang="en-GB" dirty="0"/>
              <a:t>Less code, less maintenance (and…)</a:t>
            </a:r>
          </a:p>
          <a:p>
            <a:pPr marL="228600" indent="-228600">
              <a:buAutoNum type="arabicPeriod"/>
            </a:pPr>
            <a:r>
              <a:rPr lang="en-GB" dirty="0"/>
              <a:t>Default compiler-generated functions can automatically adjust for addition or removal of class members</a:t>
            </a:r>
          </a:p>
          <a:p>
            <a:pPr marL="0" indent="0">
              <a:buNone/>
            </a:pPr>
            <a:endParaRPr lang="en-GB" dirty="0"/>
          </a:p>
          <a:p>
            <a:pPr marL="0" indent="0">
              <a:buNone/>
            </a:pPr>
            <a:r>
              <a:rPr lang="en-GB" dirty="0"/>
              <a:t>Self-deallocating members are class members that handle their very own memory management and resource deallocation.   Abstractions such as smart pointers (std::</a:t>
            </a:r>
            <a:r>
              <a:rPr lang="en-GB" dirty="0" err="1"/>
              <a:t>unique_ptr</a:t>
            </a:r>
            <a:r>
              <a:rPr lang="en-GB" dirty="0"/>
              <a:t> and std::</a:t>
            </a:r>
            <a:r>
              <a:rPr lang="en-GB" dirty="0" err="1"/>
              <a:t>shared_ptr</a:t>
            </a:r>
            <a:r>
              <a:rPr lang="en-GB" dirty="0"/>
              <a:t>), and standard containers like std::string and std::vector are good examples of these; they free when they go out of scope.</a:t>
            </a:r>
          </a:p>
          <a:p>
            <a:pPr marL="0" indent="0">
              <a:buNone/>
            </a:pPr>
            <a:endParaRPr lang="en-GB" dirty="0"/>
          </a:p>
          <a:p>
            <a:pPr marL="0" indent="0">
              <a:buNone/>
            </a:pP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20</a:t>
            </a:fld>
            <a:endParaRPr lang="en-GB"/>
          </a:p>
        </p:txBody>
      </p:sp>
    </p:spTree>
    <p:extLst>
      <p:ext uri="{BB962C8B-B14F-4D97-AF65-F5344CB8AC3E}">
        <p14:creationId xmlns:p14="http://schemas.microsoft.com/office/powerpoint/2010/main" val="4285424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type_traits</a:t>
            </a:r>
            <a:r>
              <a:rPr lang="en-GB" dirty="0"/>
              <a:t> is a C++ header which provides a set of templated-based utilities for type introspection and transformations.</a:t>
            </a:r>
          </a:p>
          <a:p>
            <a:endParaRPr lang="en-GB" dirty="0"/>
          </a:p>
          <a:p>
            <a:r>
              <a:rPr lang="en-GB" dirty="0"/>
              <a:t>These allow us to query properties of types at compile-time.  Here’s we using it in conjunction with a compile-time assertion.</a:t>
            </a:r>
          </a:p>
          <a:p>
            <a:endParaRPr lang="en-GB" dirty="0"/>
          </a:p>
          <a:p>
            <a:r>
              <a:rPr lang="en-GB" dirty="0"/>
              <a:t>The example here uses two particularly useful traits:</a:t>
            </a:r>
          </a:p>
          <a:p>
            <a:endParaRPr lang="en-GB" dirty="0"/>
          </a:p>
          <a:p>
            <a:pPr marL="171450" indent="-171450">
              <a:buFont typeface="Arial" panose="020B0604020202020204" pitchFamily="34" charset="0"/>
              <a:buChar char="•"/>
            </a:pPr>
            <a:r>
              <a:rPr lang="en-US" sz="1200" b="0" dirty="0">
                <a:solidFill>
                  <a:srgbClr val="4EC9B0"/>
                </a:solidFill>
                <a:effectLst/>
                <a:latin typeface="Consolas" panose="020B0609020204030204" pitchFamily="49" charset="0"/>
              </a:rPr>
              <a:t>std</a:t>
            </a:r>
            <a:r>
              <a:rPr lang="en-US" sz="1200" b="0" dirty="0">
                <a:solidFill>
                  <a:srgbClr val="FFFFFF"/>
                </a:solidFill>
                <a:effectLst/>
                <a:latin typeface="Consolas" panose="020B0609020204030204" pitchFamily="49" charset="0"/>
              </a:rPr>
              <a:t>::</a:t>
            </a:r>
            <a:r>
              <a:rPr lang="en-US" sz="1200" b="0" dirty="0" err="1">
                <a:solidFill>
                  <a:srgbClr val="4EC9B0"/>
                </a:solidFill>
                <a:effectLst/>
                <a:latin typeface="Consolas" panose="020B0609020204030204" pitchFamily="49" charset="0"/>
              </a:rPr>
              <a:t>is_nothrow_move_constructible</a:t>
            </a:r>
            <a:r>
              <a:rPr lang="en-US" sz="1200" b="0" dirty="0">
                <a:solidFill>
                  <a:srgbClr val="4EC9B0"/>
                </a:solidFill>
                <a:effectLst/>
                <a:latin typeface="Consolas" panose="020B0609020204030204" pitchFamily="49" charset="0"/>
              </a:rPr>
              <a:t>	- checks whether a type can be move-constructed without throwing </a:t>
            </a:r>
            <a:r>
              <a:rPr lang="en-US" sz="1200" b="0" dirty="0" err="1">
                <a:solidFill>
                  <a:srgbClr val="4EC9B0"/>
                </a:solidFill>
                <a:effectLst/>
                <a:latin typeface="Consolas" panose="020B0609020204030204" pitchFamily="49" charset="0"/>
              </a:rPr>
              <a:t>expections</a:t>
            </a:r>
            <a:r>
              <a:rPr lang="en-US" sz="1200" b="0" dirty="0">
                <a:solidFill>
                  <a:srgbClr val="4EC9B0"/>
                </a:solidFill>
                <a:effectLst/>
                <a:latin typeface="Consolas" panose="020B0609020204030204" pitchFamily="49" charset="0"/>
              </a:rPr>
              <a:t>, i.e. the constructor is marked “</a:t>
            </a:r>
            <a:r>
              <a:rPr lang="en-US" sz="1200" b="0" dirty="0" err="1">
                <a:solidFill>
                  <a:srgbClr val="4EC9B0"/>
                </a:solidFill>
                <a:effectLst/>
                <a:latin typeface="Consolas" panose="020B0609020204030204" pitchFamily="49" charset="0"/>
              </a:rPr>
              <a:t>noexcept</a:t>
            </a:r>
            <a:r>
              <a:rPr lang="en-US" sz="1200" b="0" dirty="0">
                <a:solidFill>
                  <a:srgbClr val="4EC9B0"/>
                </a:solidFill>
                <a:effectLst/>
                <a:latin typeface="Consolas" panose="020B0609020204030204" pitchFamily="49" charset="0"/>
              </a:rPr>
              <a:t>”</a:t>
            </a:r>
          </a:p>
          <a:p>
            <a:pPr marL="171450" indent="-171450">
              <a:buFont typeface="Arial" panose="020B0604020202020204" pitchFamily="34" charset="0"/>
              <a:buChar char="•"/>
            </a:pPr>
            <a:r>
              <a:rPr lang="en-US" sz="1200" b="0" dirty="0">
                <a:solidFill>
                  <a:srgbClr val="4EC9B0"/>
                </a:solidFill>
                <a:effectLst/>
                <a:latin typeface="Consolas" panose="020B0609020204030204" pitchFamily="49" charset="0"/>
              </a:rPr>
              <a:t>std</a:t>
            </a:r>
            <a:r>
              <a:rPr lang="en-US" sz="1200" b="0" dirty="0">
                <a:solidFill>
                  <a:srgbClr val="FFFFFF"/>
                </a:solidFill>
                <a:effectLst/>
                <a:latin typeface="Consolas" panose="020B0609020204030204" pitchFamily="49" charset="0"/>
              </a:rPr>
              <a:t>::</a:t>
            </a:r>
            <a:r>
              <a:rPr lang="en-US" sz="1200" b="0" dirty="0" err="1">
                <a:solidFill>
                  <a:srgbClr val="4EC9B0"/>
                </a:solidFill>
                <a:effectLst/>
                <a:latin typeface="Consolas" panose="020B0609020204030204" pitchFamily="49" charset="0"/>
              </a:rPr>
              <a:t>is_nothrow_move_assignable</a:t>
            </a:r>
            <a:r>
              <a:rPr lang="en-US" sz="1200" b="0" dirty="0">
                <a:solidFill>
                  <a:srgbClr val="4EC9B0"/>
                </a:solidFill>
                <a:effectLst/>
                <a:latin typeface="Consolas" panose="020B0609020204030204" pitchFamily="49" charset="0"/>
              </a:rPr>
              <a:t> 	- checks whether a type’s move assignment operator (operator=(T&amp;&amp;)) can be used without throwing potential exceptions</a:t>
            </a:r>
          </a:p>
          <a:p>
            <a:pPr marL="171450" indent="-171450">
              <a:buFont typeface="Arial" panose="020B0604020202020204" pitchFamily="34" charset="0"/>
              <a:buChar char="•"/>
            </a:pPr>
            <a:endParaRPr lang="en-US" sz="1200" b="0" dirty="0">
              <a:solidFill>
                <a:srgbClr val="4EC9B0"/>
              </a:solidFill>
              <a:effectLst/>
              <a:latin typeface="Consolas" panose="020B0609020204030204" pitchFamily="49" charset="0"/>
            </a:endParaRPr>
          </a:p>
          <a:p>
            <a:pPr marL="0" indent="0">
              <a:buFont typeface="Arial" panose="020B0604020202020204" pitchFamily="34" charset="0"/>
              <a:buNone/>
            </a:pPr>
            <a:r>
              <a:rPr lang="en-US" sz="1200" b="0" dirty="0">
                <a:solidFill>
                  <a:srgbClr val="4EC9B0"/>
                </a:solidFill>
                <a:effectLst/>
                <a:latin typeface="Consolas" panose="020B0609020204030204" pitchFamily="49" charset="0"/>
              </a:rPr>
              <a:t>So, the combination of these will basically check if your class type is </a:t>
            </a:r>
            <a:r>
              <a:rPr lang="en-US" sz="1200" b="0" dirty="0" err="1">
                <a:solidFill>
                  <a:srgbClr val="4EC9B0"/>
                </a:solidFill>
                <a:effectLst/>
                <a:latin typeface="Consolas" panose="020B0609020204030204" pitchFamily="49" charset="0"/>
              </a:rPr>
              <a:t>nothrow</a:t>
            </a:r>
            <a:r>
              <a:rPr lang="en-US" sz="1200" b="0" dirty="0">
                <a:solidFill>
                  <a:srgbClr val="4EC9B0"/>
                </a:solidFill>
                <a:effectLst/>
                <a:latin typeface="Consolas" panose="020B0609020204030204" pitchFamily="49" charset="0"/>
              </a:rPr>
              <a:t> moveable.</a:t>
            </a:r>
          </a:p>
          <a:p>
            <a:pPr marL="0" indent="0">
              <a:buFont typeface="Arial" panose="020B0604020202020204" pitchFamily="34" charset="0"/>
              <a:buNone/>
            </a:pPr>
            <a:endParaRPr lang="en-US" sz="1200" b="0" dirty="0">
              <a:solidFill>
                <a:srgbClr val="4EC9B0"/>
              </a:solidFill>
              <a:effectLst/>
              <a:latin typeface="Consolas" panose="020B0609020204030204" pitchFamily="49" charset="0"/>
            </a:endParaRPr>
          </a:p>
          <a:p>
            <a:pPr marL="0" indent="0">
              <a:buFont typeface="Arial" panose="020B0604020202020204" pitchFamily="34" charset="0"/>
              <a:buNone/>
            </a:pPr>
            <a:r>
              <a:rPr lang="en-US" sz="1200" b="0" dirty="0">
                <a:solidFill>
                  <a:srgbClr val="4EC9B0"/>
                </a:solidFill>
                <a:effectLst/>
                <a:latin typeface="Consolas" panose="020B0609020204030204" pitchFamily="49" charset="0"/>
              </a:rPr>
              <a:t>Q. Why is this useful?</a:t>
            </a:r>
          </a:p>
          <a:p>
            <a:pPr marL="0" indent="0">
              <a:buFont typeface="Arial" panose="020B0604020202020204" pitchFamily="34" charset="0"/>
              <a:buNone/>
            </a:pPr>
            <a:endParaRPr lang="en-US" sz="1200" b="0" dirty="0">
              <a:solidFill>
                <a:srgbClr val="4EC9B0"/>
              </a:solidFill>
              <a:effectLst/>
              <a:latin typeface="Consolas" panose="020B0609020204030204" pitchFamily="49" charset="0"/>
            </a:endParaRPr>
          </a:p>
          <a:p>
            <a:pPr marL="0" indent="0">
              <a:buFont typeface="Arial" panose="020B0604020202020204" pitchFamily="34" charset="0"/>
              <a:buNone/>
            </a:pPr>
            <a:r>
              <a:rPr lang="en-US" sz="1200" b="0" dirty="0">
                <a:solidFill>
                  <a:srgbClr val="4EC9B0"/>
                </a:solidFill>
                <a:effectLst/>
                <a:latin typeface="Consolas" panose="020B0609020204030204" pitchFamily="49" charset="0"/>
              </a:rPr>
              <a:t>A.  Declaring move constructors as </a:t>
            </a:r>
            <a:r>
              <a:rPr lang="en-US" sz="1200" b="0" dirty="0" err="1">
                <a:solidFill>
                  <a:srgbClr val="4EC9B0"/>
                </a:solidFill>
                <a:effectLst/>
                <a:latin typeface="Consolas" panose="020B0609020204030204" pitchFamily="49" charset="0"/>
              </a:rPr>
              <a:t>noexcept</a:t>
            </a:r>
            <a:r>
              <a:rPr lang="en-US" sz="1200" b="0" dirty="0">
                <a:solidFill>
                  <a:srgbClr val="4EC9B0"/>
                </a:solidFill>
                <a:effectLst/>
                <a:latin typeface="Consolas" panose="020B0609020204030204" pitchFamily="49" charset="0"/>
              </a:rPr>
              <a:t> will allow for compiler </a:t>
            </a:r>
            <a:r>
              <a:rPr lang="en-US" sz="1200" b="0" dirty="0" err="1">
                <a:solidFill>
                  <a:srgbClr val="4EC9B0"/>
                </a:solidFill>
                <a:effectLst/>
                <a:latin typeface="Consolas" panose="020B0609020204030204" pitchFamily="49" charset="0"/>
              </a:rPr>
              <a:t>optimisations</a:t>
            </a:r>
            <a:r>
              <a:rPr lang="en-US" sz="1200" b="0" dirty="0">
                <a:solidFill>
                  <a:srgbClr val="4EC9B0"/>
                </a:solidFill>
                <a:effectLst/>
                <a:latin typeface="Consolas" panose="020B0609020204030204" pitchFamily="49" charset="0"/>
              </a:rPr>
              <a:t> and ensure that operations like resizing are performed as efficiently as possible.</a:t>
            </a:r>
          </a:p>
          <a:p>
            <a:pPr marL="0" indent="0">
              <a:buFont typeface="Arial" panose="020B0604020202020204" pitchFamily="34" charset="0"/>
              <a:buNone/>
            </a:pPr>
            <a:endParaRPr lang="en-US" sz="1200" b="0" dirty="0">
              <a:solidFill>
                <a:srgbClr val="4EC9B0"/>
              </a:solidFill>
              <a:effectLst/>
              <a:latin typeface="Consolas" panose="020B0609020204030204" pitchFamily="49" charset="0"/>
            </a:endParaRP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21</a:t>
            </a:fld>
            <a:endParaRPr lang="en-GB"/>
          </a:p>
        </p:txBody>
      </p:sp>
    </p:spTree>
    <p:extLst>
      <p:ext uri="{BB962C8B-B14F-4D97-AF65-F5344CB8AC3E}">
        <p14:creationId xmlns:p14="http://schemas.microsoft.com/office/powerpoint/2010/main" val="2749520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using Move Semantics from a coding perspective</a:t>
            </a:r>
          </a:p>
        </p:txBody>
      </p:sp>
      <p:sp>
        <p:nvSpPr>
          <p:cNvPr id="4" name="Slide Number Placeholder 3"/>
          <p:cNvSpPr>
            <a:spLocks noGrp="1"/>
          </p:cNvSpPr>
          <p:nvPr>
            <p:ph type="sldNum" sz="quarter" idx="5"/>
          </p:nvPr>
        </p:nvSpPr>
        <p:spPr/>
        <p:txBody>
          <a:bodyPr/>
          <a:lstStyle/>
          <a:p>
            <a:fld id="{548901C6-1DA1-FB44-ABEE-06A0FEB7738E}" type="slidenum">
              <a:rPr lang="en-GB" smtClean="0"/>
              <a:t>22</a:t>
            </a:fld>
            <a:endParaRPr lang="en-GB"/>
          </a:p>
        </p:txBody>
      </p:sp>
    </p:spTree>
    <p:extLst>
      <p:ext uri="{BB962C8B-B14F-4D97-AF65-F5344CB8AC3E}">
        <p14:creationId xmlns:p14="http://schemas.microsoft.com/office/powerpoint/2010/main" val="2622967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Move Semantics  – from a reverse engineering perspective</a:t>
            </a:r>
          </a:p>
        </p:txBody>
      </p:sp>
      <p:sp>
        <p:nvSpPr>
          <p:cNvPr id="4" name="Slide Number Placeholder 3"/>
          <p:cNvSpPr>
            <a:spLocks noGrp="1"/>
          </p:cNvSpPr>
          <p:nvPr>
            <p:ph type="sldNum" sz="quarter" idx="5"/>
          </p:nvPr>
        </p:nvSpPr>
        <p:spPr/>
        <p:txBody>
          <a:bodyPr/>
          <a:lstStyle/>
          <a:p>
            <a:fld id="{548901C6-1DA1-FB44-ABEE-06A0FEB7738E}" type="slidenum">
              <a:rPr lang="en-GB" smtClean="0"/>
              <a:t>23</a:t>
            </a:fld>
            <a:endParaRPr lang="en-GB"/>
          </a:p>
        </p:txBody>
      </p:sp>
    </p:spTree>
    <p:extLst>
      <p:ext uri="{BB962C8B-B14F-4D97-AF65-F5344CB8AC3E}">
        <p14:creationId xmlns:p14="http://schemas.microsoft.com/office/powerpoint/2010/main" val="1860180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24</a:t>
            </a:fld>
            <a:endParaRPr lang="en-GB"/>
          </a:p>
        </p:txBody>
      </p:sp>
    </p:spTree>
    <p:extLst>
      <p:ext uri="{BB962C8B-B14F-4D97-AF65-F5344CB8AC3E}">
        <p14:creationId xmlns:p14="http://schemas.microsoft.com/office/powerpoint/2010/main" val="625866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a:t>
            </a:fld>
            <a:endParaRPr lang="en-GB"/>
          </a:p>
        </p:txBody>
      </p:sp>
    </p:spTree>
    <p:extLst>
      <p:ext uri="{BB962C8B-B14F-4D97-AF65-F5344CB8AC3E}">
        <p14:creationId xmlns:p14="http://schemas.microsoft.com/office/powerpoint/2010/main" val="1436808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25</a:t>
            </a:fld>
            <a:endParaRPr lang="en-GB"/>
          </a:p>
        </p:txBody>
      </p:sp>
    </p:spTree>
    <p:extLst>
      <p:ext uri="{BB962C8B-B14F-4D97-AF65-F5344CB8AC3E}">
        <p14:creationId xmlns:p14="http://schemas.microsoft.com/office/powerpoint/2010/main" val="4274147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Some additional information you may find useful…</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26</a:t>
            </a:fld>
            <a:endParaRPr lang="en-GB"/>
          </a:p>
        </p:txBody>
      </p:sp>
    </p:spTree>
    <p:extLst>
      <p:ext uri="{BB962C8B-B14F-4D97-AF65-F5344CB8AC3E}">
        <p14:creationId xmlns:p14="http://schemas.microsoft.com/office/powerpoint/2010/main" val="1274732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27</a:t>
            </a:fld>
            <a:endParaRPr lang="en-GB"/>
          </a:p>
        </p:txBody>
      </p:sp>
    </p:spTree>
    <p:extLst>
      <p:ext uri="{BB962C8B-B14F-4D97-AF65-F5344CB8AC3E}">
        <p14:creationId xmlns:p14="http://schemas.microsoft.com/office/powerpoint/2010/main" val="168130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2636838" y="619125"/>
            <a:ext cx="10404476" cy="5853113"/>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atin typeface="Arial" charset="0"/>
              <a:cs typeface="Arial" charset="0"/>
            </a:endParaRPr>
          </a:p>
        </p:txBody>
      </p:sp>
    </p:spTree>
    <p:extLst>
      <p:ext uri="{BB962C8B-B14F-4D97-AF65-F5344CB8AC3E}">
        <p14:creationId xmlns:p14="http://schemas.microsoft.com/office/powerpoint/2010/main" val="793725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29</a:t>
            </a:fld>
            <a:endParaRPr lang="en-GB"/>
          </a:p>
        </p:txBody>
      </p:sp>
    </p:spTree>
    <p:extLst>
      <p:ext uri="{BB962C8B-B14F-4D97-AF65-F5344CB8AC3E}">
        <p14:creationId xmlns:p14="http://schemas.microsoft.com/office/powerpoint/2010/main" val="1417676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Basically: :Let’s move stuff (as that’s relatively cheap) rather than copy it (as that’s expensive).</a:t>
            </a:r>
          </a:p>
          <a:p>
            <a:endParaRPr lang="en-GB" dirty="0"/>
          </a:p>
          <a:p>
            <a:r>
              <a:rPr lang="en-GB" dirty="0"/>
              <a:t>In more detail…</a:t>
            </a:r>
          </a:p>
          <a:p>
            <a:endParaRPr lang="en-GB" dirty="0"/>
          </a:p>
          <a:p>
            <a:r>
              <a:rPr lang="en-GB" dirty="0"/>
              <a:t>Move Semantics is a feature introduced in C++ 11 that enables the efficient transfer of resources (and ownership) from one object to another, with the aim of optimising the program’s underlying performance.</a:t>
            </a:r>
          </a:p>
          <a:p>
            <a:endParaRPr lang="en-GB" dirty="0"/>
          </a:p>
          <a:p>
            <a:r>
              <a:rPr lang="en-GB" dirty="0"/>
              <a:t>Unlike normal “copy semantics” (if you like), which duplicates the data, move semantics allow resources to transfer without the copying.</a:t>
            </a:r>
          </a:p>
          <a:p>
            <a:endParaRPr lang="en-GB" dirty="0"/>
          </a:p>
          <a:p>
            <a:r>
              <a:rPr lang="en-GB" dirty="0"/>
              <a:t>Why?  Well, when objects are copied the entire contents of that object (including any dynamically allocated resources) are duplicated.  For large or rather complex objects this can be slow (due to the deep copying performed) and somewhat memory intensive.   We obviously want to avoid that overhead where possible.</a:t>
            </a:r>
          </a:p>
          <a:p>
            <a:br>
              <a:rPr lang="en-GB" dirty="0"/>
            </a:br>
            <a:r>
              <a:rPr lang="en-GB" dirty="0"/>
              <a:t>This can be particularly wasteful when temporary objects are created and then destroyed shortly thereafter.</a:t>
            </a:r>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3</a:t>
            </a:fld>
            <a:endParaRPr lang="en-GB"/>
          </a:p>
        </p:txBody>
      </p:sp>
    </p:spTree>
    <p:extLst>
      <p:ext uri="{BB962C8B-B14F-4D97-AF65-F5344CB8AC3E}">
        <p14:creationId xmlns:p14="http://schemas.microsoft.com/office/powerpoint/2010/main" val="1160523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FFFFFF"/>
                </a:solidFill>
                <a:effectLst/>
                <a:latin typeface="Consolas" panose="020B0609020204030204" pitchFamily="49" charset="0"/>
              </a:rPr>
              <a:t>See Labs&gt;</a:t>
            </a:r>
            <a:r>
              <a:rPr lang="en-US" b="0" dirty="0" err="1">
                <a:solidFill>
                  <a:srgbClr val="FFFFFF"/>
                </a:solidFill>
                <a:effectLst/>
                <a:latin typeface="Consolas" panose="020B0609020204030204" pitchFamily="49" charset="0"/>
              </a:rPr>
              <a:t>Code_Takeaways</a:t>
            </a:r>
            <a:r>
              <a:rPr lang="en-US" b="0" dirty="0">
                <a:solidFill>
                  <a:srgbClr val="FFFFFF"/>
                </a:solidFill>
                <a:effectLst/>
                <a:latin typeface="Consolas" panose="020B0609020204030204" pitchFamily="49" charset="0"/>
              </a:rPr>
              <a:t>&gt;T11_Move_Semantics&gt;</a:t>
            </a:r>
            <a:r>
              <a:rPr lang="en-US" b="0" dirty="0" err="1">
                <a:solidFill>
                  <a:srgbClr val="FFFFFF"/>
                </a:solidFill>
                <a:effectLst/>
                <a:latin typeface="Consolas" panose="020B0609020204030204" pitchFamily="49" charset="0"/>
              </a:rPr>
              <a:t>Lib_String.h</a:t>
            </a:r>
            <a:endParaRPr lang="en-US" b="0" dirty="0">
              <a:solidFill>
                <a:srgbClr val="FFFFFF"/>
              </a:solidFill>
              <a:effectLst/>
              <a:latin typeface="Consolas" panose="020B0609020204030204" pitchFamily="49" charset="0"/>
            </a:endParaRP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4</a:t>
            </a:fld>
            <a:endParaRPr lang="en-GB"/>
          </a:p>
        </p:txBody>
      </p:sp>
    </p:spTree>
    <p:extLst>
      <p:ext uri="{BB962C8B-B14F-4D97-AF65-F5344CB8AC3E}">
        <p14:creationId xmlns:p14="http://schemas.microsoft.com/office/powerpoint/2010/main" val="549255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5</a:t>
            </a:fld>
            <a:endParaRPr lang="en-GB"/>
          </a:p>
        </p:txBody>
      </p:sp>
    </p:spTree>
    <p:extLst>
      <p:ext uri="{BB962C8B-B14F-4D97-AF65-F5344CB8AC3E}">
        <p14:creationId xmlns:p14="http://schemas.microsoft.com/office/powerpoint/2010/main" val="3377008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Allocation #1 occurs when std::string is created to hold the string “Hello”; a local string object as part of the </a:t>
            </a:r>
            <a:r>
              <a:rPr lang="en-GB" dirty="0" err="1"/>
              <a:t>push_back</a:t>
            </a:r>
            <a:r>
              <a:rPr lang="en-GB" dirty="0"/>
              <a:t>() call.</a:t>
            </a:r>
          </a:p>
          <a:p>
            <a:r>
              <a:rPr lang="en-GB" dirty="0"/>
              <a:t>Allocation #2 occurs as the vector is initially empty, so must be resized to accommodate the new element.</a:t>
            </a:r>
          </a:p>
          <a:p>
            <a:endParaRPr lang="en-GB" dirty="0"/>
          </a:p>
          <a:p>
            <a:r>
              <a:rPr lang="en-GB" dirty="0"/>
              <a:t>The local string is deleted as it is no longer needed after the </a:t>
            </a:r>
            <a:r>
              <a:rPr lang="en-GB" dirty="0" err="1"/>
              <a:t>push_back</a:t>
            </a:r>
            <a:r>
              <a:rPr lang="en-GB" dirty="0"/>
              <a:t>() operation; it goes out of scope and is destructed.</a:t>
            </a:r>
          </a:p>
        </p:txBody>
      </p:sp>
      <p:sp>
        <p:nvSpPr>
          <p:cNvPr id="4" name="Slide Number Placeholder 3"/>
          <p:cNvSpPr>
            <a:spLocks noGrp="1"/>
          </p:cNvSpPr>
          <p:nvPr>
            <p:ph type="sldNum" sz="quarter" idx="5"/>
          </p:nvPr>
        </p:nvSpPr>
        <p:spPr/>
        <p:txBody>
          <a:bodyPr/>
          <a:lstStyle/>
          <a:p>
            <a:fld id="{548901C6-1DA1-FB44-ABEE-06A0FEB7738E}" type="slidenum">
              <a:rPr lang="en-GB" smtClean="0"/>
              <a:t>6</a:t>
            </a:fld>
            <a:endParaRPr lang="en-GB"/>
          </a:p>
        </p:txBody>
      </p:sp>
    </p:spTree>
    <p:extLst>
      <p:ext uri="{BB962C8B-B14F-4D97-AF65-F5344CB8AC3E}">
        <p14:creationId xmlns:p14="http://schemas.microsoft.com/office/powerpoint/2010/main" val="379321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8</a:t>
            </a:fld>
            <a:endParaRPr lang="en-GB"/>
          </a:p>
        </p:txBody>
      </p:sp>
    </p:spTree>
    <p:extLst>
      <p:ext uri="{BB962C8B-B14F-4D97-AF65-F5344CB8AC3E}">
        <p14:creationId xmlns:p14="http://schemas.microsoft.com/office/powerpoint/2010/main" val="3033432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code implements a move constructor for a String class.  It enables </a:t>
            </a:r>
            <a:r>
              <a:rPr lang="en-GB"/>
              <a:t>temporary ownership </a:t>
            </a:r>
            <a:r>
              <a:rPr lang="en-GB" dirty="0"/>
              <a:t>of resources (such as RAM) to be “stolen” from another object.</a:t>
            </a:r>
          </a:p>
          <a:p>
            <a:endParaRPr lang="en-GB" dirty="0"/>
          </a:p>
          <a:p>
            <a:r>
              <a:rPr lang="en-GB" dirty="0"/>
              <a:t>The constructor transfers the resources from one object to a new one (being instantiated) without performing a deep copy.  This happens when the internal members (_body, _size and _capacity) are transferred to the new object (*this) from the </a:t>
            </a:r>
            <a:r>
              <a:rPr lang="en-GB" dirty="0" err="1"/>
              <a:t>rhs</a:t>
            </a:r>
            <a:r>
              <a:rPr lang="en-GB" dirty="0"/>
              <a:t>.</a:t>
            </a:r>
          </a:p>
          <a:p>
            <a:endParaRPr lang="en-GB" dirty="0"/>
          </a:p>
          <a:p>
            <a:r>
              <a:rPr lang="en-GB" dirty="0"/>
              <a:t>After the transfer, the original </a:t>
            </a:r>
            <a:r>
              <a:rPr lang="en-GB" dirty="0" err="1"/>
              <a:t>rhs</a:t>
            </a:r>
            <a:r>
              <a:rPr lang="en-GB" dirty="0"/>
              <a:t> object’s members are nullified to prevent any further intended use of its resources.  This also ensures that the </a:t>
            </a:r>
            <a:r>
              <a:rPr lang="en-GB" dirty="0" err="1"/>
              <a:t>rhs</a:t>
            </a:r>
            <a:r>
              <a:rPr lang="en-GB" dirty="0"/>
              <a:t> no longer points to the original memory, this prevents double deletion during clean-up.  The original object is essentially – during its remaining lifetime – left in a valid but empty state.</a:t>
            </a:r>
          </a:p>
        </p:txBody>
      </p:sp>
      <p:sp>
        <p:nvSpPr>
          <p:cNvPr id="4" name="Slide Number Placeholder 3"/>
          <p:cNvSpPr>
            <a:spLocks noGrp="1"/>
          </p:cNvSpPr>
          <p:nvPr>
            <p:ph type="sldNum" sz="quarter" idx="5"/>
          </p:nvPr>
        </p:nvSpPr>
        <p:spPr/>
        <p:txBody>
          <a:bodyPr/>
          <a:lstStyle/>
          <a:p>
            <a:fld id="{548901C6-1DA1-FB44-ABEE-06A0FEB7738E}" type="slidenum">
              <a:rPr lang="en-GB" smtClean="0"/>
              <a:t>9</a:t>
            </a:fld>
            <a:endParaRPr lang="en-GB"/>
          </a:p>
        </p:txBody>
      </p:sp>
    </p:spTree>
    <p:extLst>
      <p:ext uri="{BB962C8B-B14F-4D97-AF65-F5344CB8AC3E}">
        <p14:creationId xmlns:p14="http://schemas.microsoft.com/office/powerpoint/2010/main" val="2476142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R-Value reference refers to objects which are short-lived and don’t have a persistent name.   </a:t>
            </a:r>
          </a:p>
          <a:p>
            <a:endParaRPr lang="en-GB" dirty="0"/>
          </a:p>
          <a:p>
            <a:r>
              <a:rPr lang="en-GB" dirty="0"/>
              <a:t>Using the R-Value will enable Move Semantics, allowing an object to “steal” resources from temporary objects.</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10</a:t>
            </a:fld>
            <a:endParaRPr lang="en-GB"/>
          </a:p>
        </p:txBody>
      </p:sp>
    </p:spTree>
    <p:extLst>
      <p:ext uri="{BB962C8B-B14F-4D97-AF65-F5344CB8AC3E}">
        <p14:creationId xmlns:p14="http://schemas.microsoft.com/office/powerpoint/2010/main" val="18063921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85684658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range Background A">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944"/>
          <a:stretch/>
        </p:blipFill>
        <p:spPr>
          <a:xfrm>
            <a:off x="0" y="-1"/>
            <a:ext cx="12192000" cy="6862273"/>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79900260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range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22632"/>
          </a:xfrm>
        </p:spPr>
        <p:txBody>
          <a:bodyPr/>
          <a:lstStyle/>
          <a:p>
            <a:pPr lvl="0"/>
            <a:r>
              <a:rPr lang="en-US"/>
              <a:t>Edit Master text styles</a:t>
            </a:r>
          </a:p>
        </p:txBody>
      </p:sp>
    </p:spTree>
    <p:extLst>
      <p:ext uri="{BB962C8B-B14F-4D97-AF65-F5344CB8AC3E}">
        <p14:creationId xmlns:p14="http://schemas.microsoft.com/office/powerpoint/2010/main" val="249451175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range Background C">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832"/>
          <a:stretch/>
        </p:blipFill>
        <p:spPr>
          <a:xfrm>
            <a:off x="0" y="1"/>
            <a:ext cx="12192000" cy="6870818"/>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60237085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5846"/>
          </a:xfrm>
        </p:spPr>
        <p:txBody>
          <a:bodyPr/>
          <a:lstStyle/>
          <a:p>
            <a:pPr lvl="0"/>
            <a:r>
              <a:rPr lang="en-US"/>
              <a:t>Edit Master text styles</a:t>
            </a:r>
          </a:p>
        </p:txBody>
      </p:sp>
    </p:spTree>
    <p:extLst>
      <p:ext uri="{BB962C8B-B14F-4D97-AF65-F5344CB8AC3E}">
        <p14:creationId xmlns:p14="http://schemas.microsoft.com/office/powerpoint/2010/main" val="43998221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75616553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300" y="5768975"/>
            <a:ext cx="3824288" cy="714393"/>
          </a:xfrm>
        </p:spPr>
        <p:txBody>
          <a:bodyPr/>
          <a:lstStyle/>
          <a:p>
            <a:pPr lvl="0"/>
            <a:r>
              <a:rPr lang="en-US"/>
              <a:t>Edit Master text styles</a:t>
            </a:r>
          </a:p>
        </p:txBody>
      </p:sp>
    </p:spTree>
    <p:extLst>
      <p:ext uri="{BB962C8B-B14F-4D97-AF65-F5344CB8AC3E}">
        <p14:creationId xmlns:p14="http://schemas.microsoft.com/office/powerpoint/2010/main" val="292839432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345193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125417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926914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7" name="Picture 6"/>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4113690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ents or agenda">
    <p:spTree>
      <p:nvGrpSpPr>
        <p:cNvPr id="1" name=""/>
        <p:cNvGrpSpPr/>
        <p:nvPr/>
      </p:nvGrpSpPr>
      <p:grpSpPr>
        <a:xfrm>
          <a:off x="0" y="0"/>
          <a:ext cx="0" cy="0"/>
          <a:chOff x="0" y="0"/>
          <a:chExt cx="0" cy="0"/>
        </a:xfrm>
      </p:grpSpPr>
      <p:cxnSp>
        <p:nvCxnSpPr>
          <p:cNvPr id="13" name="Straight Connector 12"/>
          <p:cNvCxnSpPr/>
          <p:nvPr userDrawn="1"/>
        </p:nvCxnSpPr>
        <p:spPr>
          <a:xfrm>
            <a:off x="3101975" y="1925767"/>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3101975" y="2587060"/>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101975" y="3248353"/>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101975" y="3909646"/>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101975" y="4570939"/>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101975" y="5232231"/>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925767"/>
            <a:ext cx="2521449" cy="1962150"/>
          </a:xfrm>
        </p:spPr>
        <p:txBody>
          <a:bodyPr/>
          <a:lstStyle>
            <a:lvl1pPr marL="0" indent="0">
              <a:lnSpc>
                <a:spcPct val="90000"/>
              </a:lnSpc>
              <a:spcAft>
                <a:spcPts val="0"/>
              </a:spcAft>
              <a:buFont typeface="Arial" panose="020B0604020202020204" pitchFamily="34" charset="0"/>
              <a:buNone/>
              <a:defRPr sz="3200" cap="all"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ADD TITLE</a:t>
            </a:r>
          </a:p>
        </p:txBody>
      </p:sp>
      <p:sp>
        <p:nvSpPr>
          <p:cNvPr id="5" name="Text Placeholder 4"/>
          <p:cNvSpPr>
            <a:spLocks noGrp="1"/>
          </p:cNvSpPr>
          <p:nvPr>
            <p:ph type="body" sz="quarter" idx="11" hasCustomPrompt="1"/>
          </p:nvPr>
        </p:nvSpPr>
        <p:spPr>
          <a:xfrm>
            <a:off x="3299565" y="2060614"/>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7" name="Text Placeholder 6"/>
          <p:cNvSpPr>
            <a:spLocks noGrp="1"/>
          </p:cNvSpPr>
          <p:nvPr>
            <p:ph type="body" sz="quarter" idx="12" hasCustomPrompt="1"/>
          </p:nvPr>
        </p:nvSpPr>
        <p:spPr>
          <a:xfrm>
            <a:off x="5037138" y="2107781"/>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38" name="Text Placeholder 4"/>
          <p:cNvSpPr>
            <a:spLocks noGrp="1"/>
          </p:cNvSpPr>
          <p:nvPr>
            <p:ph type="body" sz="quarter" idx="13" hasCustomPrompt="1"/>
          </p:nvPr>
        </p:nvSpPr>
        <p:spPr>
          <a:xfrm>
            <a:off x="3299565" y="2721905"/>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39" name="Text Placeholder 6"/>
          <p:cNvSpPr>
            <a:spLocks noGrp="1"/>
          </p:cNvSpPr>
          <p:nvPr>
            <p:ph type="body" sz="quarter" idx="14" hasCustomPrompt="1"/>
          </p:nvPr>
        </p:nvSpPr>
        <p:spPr>
          <a:xfrm>
            <a:off x="5037138" y="276907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0" name="Text Placeholder 4"/>
          <p:cNvSpPr>
            <a:spLocks noGrp="1"/>
          </p:cNvSpPr>
          <p:nvPr>
            <p:ph type="body" sz="quarter" idx="15" hasCustomPrompt="1"/>
          </p:nvPr>
        </p:nvSpPr>
        <p:spPr>
          <a:xfrm>
            <a:off x="3305695" y="3380601"/>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41" name="Text Placeholder 6"/>
          <p:cNvSpPr>
            <a:spLocks noGrp="1"/>
          </p:cNvSpPr>
          <p:nvPr>
            <p:ph type="body" sz="quarter" idx="16" hasCustomPrompt="1"/>
          </p:nvPr>
        </p:nvSpPr>
        <p:spPr>
          <a:xfrm>
            <a:off x="5043268" y="3427768"/>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2" name="Text Placeholder 4"/>
          <p:cNvSpPr>
            <a:spLocks noGrp="1"/>
          </p:cNvSpPr>
          <p:nvPr>
            <p:ph type="body" sz="quarter" idx="17" hasCustomPrompt="1"/>
          </p:nvPr>
        </p:nvSpPr>
        <p:spPr>
          <a:xfrm>
            <a:off x="3305695" y="4035597"/>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3" name="Text Placeholder 6"/>
          <p:cNvSpPr>
            <a:spLocks noGrp="1"/>
          </p:cNvSpPr>
          <p:nvPr>
            <p:ph type="body" sz="quarter" idx="18" hasCustomPrompt="1"/>
          </p:nvPr>
        </p:nvSpPr>
        <p:spPr>
          <a:xfrm>
            <a:off x="5043268" y="4082764"/>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4" name="Text Placeholder 4"/>
          <p:cNvSpPr>
            <a:spLocks noGrp="1"/>
          </p:cNvSpPr>
          <p:nvPr>
            <p:ph type="body" sz="quarter" idx="19" hasCustomPrompt="1"/>
          </p:nvPr>
        </p:nvSpPr>
        <p:spPr>
          <a:xfrm>
            <a:off x="3299564" y="4700588"/>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5" name="Text Placeholder 6"/>
          <p:cNvSpPr>
            <a:spLocks noGrp="1"/>
          </p:cNvSpPr>
          <p:nvPr>
            <p:ph type="body" sz="quarter" idx="20" hasCustomPrompt="1"/>
          </p:nvPr>
        </p:nvSpPr>
        <p:spPr>
          <a:xfrm>
            <a:off x="5037137" y="4747755"/>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6" name="Text Placeholder 4"/>
          <p:cNvSpPr>
            <a:spLocks noGrp="1"/>
          </p:cNvSpPr>
          <p:nvPr>
            <p:ph type="body" sz="quarter" idx="21" hasCustomPrompt="1"/>
          </p:nvPr>
        </p:nvSpPr>
        <p:spPr>
          <a:xfrm>
            <a:off x="3305695" y="5378225"/>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7" name="Text Placeholder 6"/>
          <p:cNvSpPr>
            <a:spLocks noGrp="1"/>
          </p:cNvSpPr>
          <p:nvPr>
            <p:ph type="body" sz="quarter" idx="22" hasCustomPrompt="1"/>
          </p:nvPr>
        </p:nvSpPr>
        <p:spPr>
          <a:xfrm>
            <a:off x="5043268" y="542539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pic>
        <p:nvPicPr>
          <p:cNvPr id="2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75503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ext Slide A">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a:extLst>
              <a:ext uri="{28A0092B-C50C-407E-A947-70E740481C1C}">
                <a14:useLocalDpi xmlns:a14="http://schemas.microsoft.com/office/drawing/2010/main" val="0"/>
              </a:ext>
            </a:extLst>
          </a:blip>
          <a:srcRect l="42453"/>
          <a:stretch/>
        </p:blipFill>
        <p:spPr>
          <a:xfrm>
            <a:off x="0" y="3432381"/>
            <a:ext cx="5788325"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270624071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ext Slide B">
    <p:spTree>
      <p:nvGrpSpPr>
        <p:cNvPr id="1" name=""/>
        <p:cNvGrpSpPr/>
        <p:nvPr/>
      </p:nvGrpSpPr>
      <p:grpSpPr>
        <a:xfrm>
          <a:off x="0" y="0"/>
          <a:ext cx="0" cy="0"/>
          <a:chOff x="0" y="0"/>
          <a:chExt cx="0" cy="0"/>
        </a:xfrm>
      </p:grpSpPr>
      <p:sp>
        <p:nvSpPr>
          <p:cNvPr id="14" name="Text Placeholder 2"/>
          <p:cNvSpPr>
            <a:spLocks noGrp="1"/>
          </p:cNvSpPr>
          <p:nvPr>
            <p:ph type="body" sz="quarter" idx="10" hasCustomPrompt="1"/>
          </p:nvPr>
        </p:nvSpPr>
        <p:spPr>
          <a:xfrm>
            <a:off x="380832" y="1242034"/>
            <a:ext cx="2721143" cy="1962150"/>
          </a:xfrm>
        </p:spPr>
        <p:txBody>
          <a:bodyPr/>
          <a:lstStyle>
            <a:lvl1pPr marL="0" indent="0">
              <a:lnSpc>
                <a:spcPct val="90000"/>
              </a:lnSpc>
              <a:spcAft>
                <a:spcPts val="0"/>
              </a:spcAft>
              <a:buFont typeface="Arial" panose="020B0604020202020204" pitchFamily="34" charset="0"/>
              <a:buNone/>
              <a:defRPr sz="3600" cap="none" baseline="0">
                <a:solidFill>
                  <a:srgbClr val="FF004C"/>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a:t>
            </a:r>
            <a:br>
              <a:rPr lang="en-US" dirty="0"/>
            </a:br>
            <a:r>
              <a:rPr lang="en-US" dirty="0"/>
              <a:t>here</a:t>
            </a:r>
          </a:p>
        </p:txBody>
      </p:sp>
      <p:sp>
        <p:nvSpPr>
          <p:cNvPr id="18" name="Text Placeholder 4"/>
          <p:cNvSpPr>
            <a:spLocks noGrp="1"/>
          </p:cNvSpPr>
          <p:nvPr>
            <p:ph type="body" sz="quarter" idx="15" hasCustomPrompt="1"/>
          </p:nvPr>
        </p:nvSpPr>
        <p:spPr>
          <a:xfrm>
            <a:off x="3293084"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9" name="Text Placeholder 4"/>
          <p:cNvSpPr>
            <a:spLocks noGrp="1"/>
          </p:cNvSpPr>
          <p:nvPr>
            <p:ph type="body" sz="quarter" idx="16" hasCustomPrompt="1"/>
          </p:nvPr>
        </p:nvSpPr>
        <p:spPr>
          <a:xfrm>
            <a:off x="6195034" y="2366057"/>
            <a:ext cx="2710841"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0" name="Text Placeholder 4"/>
          <p:cNvSpPr>
            <a:spLocks noGrp="1"/>
          </p:cNvSpPr>
          <p:nvPr>
            <p:ph type="body" sz="quarter" idx="17" hasCustomPrompt="1"/>
          </p:nvPr>
        </p:nvSpPr>
        <p:spPr>
          <a:xfrm>
            <a:off x="9094769"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2" name="Picture Placeholder 21"/>
          <p:cNvSpPr>
            <a:spLocks noGrp="1"/>
          </p:cNvSpPr>
          <p:nvPr>
            <p:ph type="pic" sz="quarter" idx="18" hasCustomPrompt="1"/>
          </p:nvPr>
        </p:nvSpPr>
        <p:spPr>
          <a:xfrm>
            <a:off x="3284538" y="1233488"/>
            <a:ext cx="785813" cy="785812"/>
          </a:xfrm>
        </p:spPr>
        <p:txBody>
          <a:bodyPr/>
          <a:lstStyle>
            <a:lvl1pPr marL="0" indent="0">
              <a:buNone/>
              <a:defRPr/>
            </a:lvl1pPr>
          </a:lstStyle>
          <a:p>
            <a:r>
              <a:rPr lang="en-GB" dirty="0"/>
              <a:t>icon</a:t>
            </a:r>
          </a:p>
        </p:txBody>
      </p:sp>
      <p:sp>
        <p:nvSpPr>
          <p:cNvPr id="23" name="Picture Placeholder 21"/>
          <p:cNvSpPr>
            <a:spLocks noGrp="1"/>
          </p:cNvSpPr>
          <p:nvPr>
            <p:ph type="pic" sz="quarter" idx="19" hasCustomPrompt="1"/>
          </p:nvPr>
        </p:nvSpPr>
        <p:spPr>
          <a:xfrm>
            <a:off x="6186488" y="1226412"/>
            <a:ext cx="785813" cy="785812"/>
          </a:xfrm>
        </p:spPr>
        <p:txBody>
          <a:bodyPr/>
          <a:lstStyle>
            <a:lvl1pPr marL="0" indent="0">
              <a:buNone/>
              <a:defRPr/>
            </a:lvl1pPr>
          </a:lstStyle>
          <a:p>
            <a:r>
              <a:rPr lang="en-GB" dirty="0"/>
              <a:t>icon</a:t>
            </a:r>
          </a:p>
        </p:txBody>
      </p:sp>
      <p:sp>
        <p:nvSpPr>
          <p:cNvPr id="24" name="Picture Placeholder 21"/>
          <p:cNvSpPr>
            <a:spLocks noGrp="1"/>
          </p:cNvSpPr>
          <p:nvPr>
            <p:ph type="pic" sz="quarter" idx="20" hasCustomPrompt="1"/>
          </p:nvPr>
        </p:nvSpPr>
        <p:spPr>
          <a:xfrm>
            <a:off x="9094769" y="1233488"/>
            <a:ext cx="785813" cy="785812"/>
          </a:xfrm>
        </p:spPr>
        <p:txBody>
          <a:bodyPr/>
          <a:lstStyle>
            <a:lvl1pPr marL="0" indent="0">
              <a:buNone/>
              <a:defRPr/>
            </a:lvl1pPr>
          </a:lstStyle>
          <a:p>
            <a:r>
              <a:rPr lang="en-GB" dirty="0"/>
              <a:t>icon</a:t>
            </a: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417289020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5635"/>
          <a:stretch/>
        </p:blipFill>
        <p:spPr>
          <a:xfrm>
            <a:off x="0" y="4435268"/>
            <a:ext cx="4722378" cy="1628175"/>
          </a:xfrm>
          <a:prstGeom prst="rect">
            <a:avLst/>
          </a:prstGeom>
        </p:spPr>
      </p:pic>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517222"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33153472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ext Slide - SmartArt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73571" y="1349984"/>
            <a:ext cx="3951161" cy="2079016"/>
          </a:xfrm>
        </p:spPr>
        <p:txBody>
          <a:bodyPr/>
          <a:lstStyle>
            <a:lvl1pPr marL="0" indent="0">
              <a:lnSpc>
                <a:spcPct val="90000"/>
              </a:lnSpc>
              <a:spcAft>
                <a:spcPts val="0"/>
              </a:spcAft>
              <a:buFont typeface="Arial" panose="020B0604020202020204" pitchFamily="34" charset="0"/>
              <a:buNone/>
              <a:defRPr sz="44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0" name="Rectangle 9">
            <a:extLst>
              <a:ext uri="{FF2B5EF4-FFF2-40B4-BE49-F238E27FC236}">
                <a16:creationId xmlns:a16="http://schemas.microsoft.com/office/drawing/2014/main" id="{BF743D3A-25B6-9D4F-8301-EE8E57A2FA6E}"/>
              </a:ext>
            </a:extLst>
          </p:cNvPr>
          <p:cNvSpPr/>
          <p:nvPr userDrawn="1"/>
        </p:nvSpPr>
        <p:spPr>
          <a:xfrm>
            <a:off x="2133600" y="83544"/>
            <a:ext cx="1936752" cy="2107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dirty="0"/>
              <a:t>Role Framework</a:t>
            </a:r>
            <a:r>
              <a:rPr lang="en-GB" sz="1600" dirty="0"/>
              <a:t> </a:t>
            </a:r>
          </a:p>
        </p:txBody>
      </p:sp>
      <p:sp>
        <p:nvSpPr>
          <p:cNvPr id="13" name="Rectangle 12">
            <a:extLst>
              <a:ext uri="{FF2B5EF4-FFF2-40B4-BE49-F238E27FC236}">
                <a16:creationId xmlns:a16="http://schemas.microsoft.com/office/drawing/2014/main" id="{1450764F-5F24-DA4B-8B5B-499F74DC94F6}"/>
              </a:ext>
            </a:extLst>
          </p:cNvPr>
          <p:cNvSpPr/>
          <p:nvPr userDrawn="1"/>
        </p:nvSpPr>
        <p:spPr>
          <a:xfrm>
            <a:off x="4024733" y="8576"/>
            <a:ext cx="8193834" cy="307777"/>
          </a:xfrm>
          <a:prstGeom prst="rect">
            <a:avLst/>
          </a:prstGeom>
        </p:spPr>
        <p:txBody>
          <a:bodyPr wrap="square">
            <a:spAutoFit/>
          </a:bodyPr>
          <a:lstStyle/>
          <a:p>
            <a:pPr algn="r"/>
            <a:r>
              <a:rPr lang="en-GB" sz="1400" b="1" dirty="0"/>
              <a:t>Prerequisites</a:t>
            </a:r>
          </a:p>
        </p:txBody>
      </p:sp>
      <p:sp>
        <p:nvSpPr>
          <p:cNvPr id="17" name="Text Placeholder 16">
            <a:extLst>
              <a:ext uri="{FF2B5EF4-FFF2-40B4-BE49-F238E27FC236}">
                <a16:creationId xmlns:a16="http://schemas.microsoft.com/office/drawing/2014/main" id="{849CFAAC-8F4B-AB49-8C1E-8DF9077D6D8E}"/>
              </a:ext>
            </a:extLst>
          </p:cNvPr>
          <p:cNvSpPr>
            <a:spLocks noGrp="1"/>
          </p:cNvSpPr>
          <p:nvPr>
            <p:ph type="body" sz="quarter" idx="12"/>
          </p:nvPr>
        </p:nvSpPr>
        <p:spPr>
          <a:xfrm>
            <a:off x="4204137" y="264797"/>
            <a:ext cx="7944817" cy="210746"/>
          </a:xfrm>
        </p:spPr>
        <p:txBody>
          <a:bodyPr/>
          <a:lstStyle>
            <a:lvl1pPr marL="0" indent="0" algn="r">
              <a:lnSpc>
                <a:spcPts val="1440"/>
              </a:lnSpc>
              <a:spcAft>
                <a:spcPts val="0"/>
              </a:spcAft>
              <a:buFont typeface="Arial" panose="020B0604020202020204" pitchFamily="34" charset="0"/>
              <a:buNone/>
              <a:defRPr sz="1200" b="0"/>
            </a:lvl1pPr>
            <a:lvl2pPr marL="0" indent="0" algn="r">
              <a:lnSpc>
                <a:spcPts val="1440"/>
              </a:lnSpc>
              <a:spcAft>
                <a:spcPts val="0"/>
              </a:spcAft>
              <a:buFont typeface="Arial" panose="020B0604020202020204" pitchFamily="34" charset="0"/>
              <a:buNone/>
              <a:defRPr sz="1200" b="0"/>
            </a:lvl2pPr>
            <a:lvl3pPr marL="0" indent="0" algn="r">
              <a:lnSpc>
                <a:spcPts val="1440"/>
              </a:lnSpc>
              <a:spcAft>
                <a:spcPts val="0"/>
              </a:spcAft>
              <a:buFont typeface="Arial" panose="020B0604020202020204" pitchFamily="34" charset="0"/>
              <a:buNone/>
              <a:defRPr sz="1200" b="0"/>
            </a:lvl3pPr>
            <a:lvl4pPr marL="0" indent="0" algn="r">
              <a:lnSpc>
                <a:spcPts val="1440"/>
              </a:lnSpc>
              <a:spcAft>
                <a:spcPts val="0"/>
              </a:spcAft>
              <a:buFont typeface="Arial" panose="020B0604020202020204" pitchFamily="34" charset="0"/>
              <a:buNone/>
              <a:defRPr sz="1200" b="0"/>
            </a:lvl4pPr>
            <a:lvl5pPr marL="0" indent="0" algn="r">
              <a:lnSpc>
                <a:spcPts val="1440"/>
              </a:lnSpc>
              <a:spcAft>
                <a:spcPts val="0"/>
              </a:spcAft>
              <a:buFont typeface="Arial" panose="020B0604020202020204" pitchFamily="34" charset="0"/>
              <a:buNone/>
              <a:defRPr sz="1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22">
            <a:extLst>
              <a:ext uri="{FF2B5EF4-FFF2-40B4-BE49-F238E27FC236}">
                <a16:creationId xmlns:a16="http://schemas.microsoft.com/office/drawing/2014/main" id="{1958250F-E14F-0644-B3E8-A015A074D25D}"/>
              </a:ext>
            </a:extLst>
          </p:cNvPr>
          <p:cNvSpPr>
            <a:spLocks noGrp="1"/>
          </p:cNvSpPr>
          <p:nvPr>
            <p:ph type="body" sz="quarter" idx="14"/>
          </p:nvPr>
        </p:nvSpPr>
        <p:spPr>
          <a:xfrm>
            <a:off x="2848573" y="280872"/>
            <a:ext cx="1120235" cy="358320"/>
          </a:xfrm>
        </p:spPr>
        <p:txBody>
          <a:bodyPr/>
          <a:lstStyle>
            <a:lvl1pPr marL="0" indent="0" algn="r">
              <a:buFont typeface="Arial" panose="020B0604020202020204" pitchFamily="34" charset="0"/>
              <a:buNone/>
              <a:defRPr sz="1600" b="0">
                <a:solidFill>
                  <a:schemeClr val="bg1"/>
                </a:solidFill>
              </a:defRPr>
            </a:lvl1pPr>
            <a:lvl2pPr marL="0" indent="0" algn="r">
              <a:buFont typeface="Arial" panose="020B0604020202020204" pitchFamily="34" charset="0"/>
              <a:buNone/>
              <a:defRPr sz="1100" b="0">
                <a:solidFill>
                  <a:schemeClr val="bg1"/>
                </a:solidFill>
              </a:defRPr>
            </a:lvl2pPr>
            <a:lvl3pPr marL="0" indent="0" algn="r">
              <a:buFont typeface="Arial" panose="020B0604020202020204" pitchFamily="34" charset="0"/>
              <a:buNone/>
              <a:defRPr sz="900" b="0">
                <a:solidFill>
                  <a:schemeClr val="bg1"/>
                </a:solidFill>
              </a:defRPr>
            </a:lvl3pPr>
            <a:lvl4pPr marL="0" indent="0" algn="r">
              <a:buFont typeface="Arial" panose="020B0604020202020204" pitchFamily="34" charset="0"/>
              <a:buNone/>
              <a:defRPr sz="900" b="0">
                <a:solidFill>
                  <a:schemeClr val="bg1"/>
                </a:solidFill>
              </a:defRPr>
            </a:lvl4pPr>
            <a:lvl5pPr marL="0" indent="0" algn="r">
              <a:buFont typeface="Arial" panose="020B0604020202020204" pitchFamily="34" charset="0"/>
              <a:buNone/>
              <a:defRPr sz="700" b="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4">
            <a:extLst>
              <a:ext uri="{FF2B5EF4-FFF2-40B4-BE49-F238E27FC236}">
                <a16:creationId xmlns:a16="http://schemas.microsoft.com/office/drawing/2014/main" id="{8A4A7817-2CA7-BC49-A946-2223D3EC4F1E}"/>
              </a:ext>
            </a:extLst>
          </p:cNvPr>
          <p:cNvSpPr>
            <a:spLocks noGrp="1"/>
          </p:cNvSpPr>
          <p:nvPr>
            <p:ph type="body" sz="quarter" idx="15"/>
          </p:nvPr>
        </p:nvSpPr>
        <p:spPr>
          <a:xfrm>
            <a:off x="73571" y="3730625"/>
            <a:ext cx="3951161" cy="525463"/>
          </a:xfrm>
        </p:spPr>
        <p:txBody>
          <a:bodyPr/>
          <a:lstStyle>
            <a:lvl1pPr marL="0" indent="0">
              <a:buFont typeface="Arial" panose="020B0604020202020204" pitchFamily="34" charset="0"/>
              <a:buNone/>
              <a:defRPr b="0">
                <a:solidFill>
                  <a:schemeClr val="bg1"/>
                </a:solidFill>
              </a:defRPr>
            </a:lvl1pPr>
            <a:lvl2pPr marL="0" indent="0">
              <a:buFont typeface="Arial" panose="020B0604020202020204" pitchFamily="34" charset="0"/>
              <a:buNone/>
              <a:defRPr b="0">
                <a:solidFill>
                  <a:schemeClr val="bg1"/>
                </a:solidFill>
              </a:defRPr>
            </a:lvl2pPr>
            <a:lvl3pPr marL="0" indent="0">
              <a:buFont typeface="Arial" panose="020B0604020202020204" pitchFamily="34" charset="0"/>
              <a:buNone/>
              <a:defRPr b="0">
                <a:solidFill>
                  <a:schemeClr val="bg1"/>
                </a:solidFill>
              </a:defRPr>
            </a:lvl3pPr>
            <a:lvl4pPr marL="0" indent="0">
              <a:buFont typeface="Arial" panose="020B0604020202020204" pitchFamily="34" charset="0"/>
              <a:buNone/>
              <a:defRPr b="0">
                <a:solidFill>
                  <a:schemeClr val="bg1"/>
                </a:solidFill>
              </a:defRPr>
            </a:lvl4pPr>
            <a:lvl5pPr marL="0" indent="0">
              <a:buFont typeface="Arial" panose="020B0604020202020204" pitchFamily="34" charset="0"/>
              <a:buNone/>
              <a:defRPr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41634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B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277"/>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982254041"/>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B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531" y="4614727"/>
            <a:ext cx="4244154" cy="1944001"/>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120063"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50600754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ext Slide C">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0616" y="930001"/>
            <a:ext cx="6306432" cy="1739432"/>
          </a:xfrm>
          <a:prstGeom prst="rect">
            <a:avLst/>
          </a:prstGeom>
        </p:spPr>
      </p:pic>
      <p:sp>
        <p:nvSpPr>
          <p:cNvPr id="7" name="Text Placeholder 2"/>
          <p:cNvSpPr>
            <a:spLocks noGrp="1"/>
          </p:cNvSpPr>
          <p:nvPr>
            <p:ph type="body" sz="quarter" idx="10" hasCustomPrompt="1"/>
          </p:nvPr>
        </p:nvSpPr>
        <p:spPr>
          <a:xfrm>
            <a:off x="384784" y="1242034"/>
            <a:ext cx="4834916"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Text Placeholder 2"/>
          <p:cNvSpPr>
            <a:spLocks noGrp="1"/>
          </p:cNvSpPr>
          <p:nvPr>
            <p:ph type="body" sz="quarter" idx="11"/>
          </p:nvPr>
        </p:nvSpPr>
        <p:spPr>
          <a:xfrm>
            <a:off x="6186488" y="3429000"/>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sp>
        <p:nvSpPr>
          <p:cNvPr id="10" name="Text Placeholder 2"/>
          <p:cNvSpPr>
            <a:spLocks noGrp="1"/>
          </p:cNvSpPr>
          <p:nvPr>
            <p:ph type="body" sz="quarter" idx="12"/>
          </p:nvPr>
        </p:nvSpPr>
        <p:spPr>
          <a:xfrm>
            <a:off x="384784" y="3438258"/>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403143956"/>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12" name="Text Placeholder 2"/>
          <p:cNvSpPr>
            <a:spLocks noGrp="1"/>
          </p:cNvSpPr>
          <p:nvPr>
            <p:ph type="body" sz="quarter" idx="10" hasCustomPrompt="1"/>
          </p:nvPr>
        </p:nvSpPr>
        <p:spPr>
          <a:xfrm>
            <a:off x="384784" y="1242034"/>
            <a:ext cx="3683110" cy="3654706"/>
          </a:xfrm>
        </p:spPr>
        <p:txBody>
          <a:bodyPr/>
          <a:lstStyle>
            <a:lvl1pPr marL="0" indent="0">
              <a:lnSpc>
                <a:spcPct val="90000"/>
              </a:lnSpc>
              <a:spcAft>
                <a:spcPts val="0"/>
              </a:spcAft>
              <a:buFont typeface="Arial" panose="020B0604020202020204" pitchFamily="34" charset="0"/>
              <a:buNone/>
              <a:defRPr sz="4000" cap="none" baseline="0">
                <a:solidFill>
                  <a:srgbClr val="7F007D"/>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Picture Placeholder 2"/>
          <p:cNvSpPr>
            <a:spLocks noGrp="1"/>
          </p:cNvSpPr>
          <p:nvPr>
            <p:ph type="pic" sz="quarter" idx="11" hasCustomPrompt="1"/>
          </p:nvPr>
        </p:nvSpPr>
        <p:spPr>
          <a:xfrm>
            <a:off x="4251325" y="2111375"/>
            <a:ext cx="1055688" cy="1055688"/>
          </a:xfrm>
        </p:spPr>
        <p:txBody>
          <a:bodyPr/>
          <a:lstStyle>
            <a:lvl1pPr marL="0" indent="0">
              <a:buNone/>
              <a:defRPr/>
            </a:lvl1pPr>
          </a:lstStyle>
          <a:p>
            <a:r>
              <a:rPr lang="en-GB" dirty="0"/>
              <a:t>Icon</a:t>
            </a:r>
          </a:p>
        </p:txBody>
      </p:sp>
      <p:sp>
        <p:nvSpPr>
          <p:cNvPr id="22" name="Picture Placeholder 2"/>
          <p:cNvSpPr>
            <a:spLocks noGrp="1"/>
          </p:cNvSpPr>
          <p:nvPr>
            <p:ph type="pic" sz="quarter" idx="12" hasCustomPrompt="1"/>
          </p:nvPr>
        </p:nvSpPr>
        <p:spPr>
          <a:xfrm>
            <a:off x="6186488" y="2111375"/>
            <a:ext cx="1055688" cy="1055688"/>
          </a:xfrm>
        </p:spPr>
        <p:txBody>
          <a:bodyPr/>
          <a:lstStyle>
            <a:lvl1pPr marL="0" indent="0">
              <a:buNone/>
              <a:defRPr/>
            </a:lvl1pPr>
          </a:lstStyle>
          <a:p>
            <a:r>
              <a:rPr lang="en-GB" dirty="0"/>
              <a:t>Icon</a:t>
            </a:r>
          </a:p>
        </p:txBody>
      </p:sp>
      <p:sp>
        <p:nvSpPr>
          <p:cNvPr id="23" name="Picture Placeholder 2"/>
          <p:cNvSpPr>
            <a:spLocks noGrp="1"/>
          </p:cNvSpPr>
          <p:nvPr>
            <p:ph type="pic" sz="quarter" idx="13" hasCustomPrompt="1"/>
          </p:nvPr>
        </p:nvSpPr>
        <p:spPr>
          <a:xfrm>
            <a:off x="8120063" y="2111375"/>
            <a:ext cx="1055688" cy="1055688"/>
          </a:xfrm>
        </p:spPr>
        <p:txBody>
          <a:bodyPr/>
          <a:lstStyle>
            <a:lvl1pPr marL="0" indent="0">
              <a:buNone/>
              <a:defRPr/>
            </a:lvl1pPr>
          </a:lstStyle>
          <a:p>
            <a:r>
              <a:rPr lang="en-GB" dirty="0"/>
              <a:t>Icon</a:t>
            </a:r>
          </a:p>
        </p:txBody>
      </p:sp>
      <p:sp>
        <p:nvSpPr>
          <p:cNvPr id="25" name="Picture Placeholder 2"/>
          <p:cNvSpPr>
            <a:spLocks noGrp="1"/>
          </p:cNvSpPr>
          <p:nvPr>
            <p:ph type="pic" sz="quarter" idx="14" hasCustomPrompt="1"/>
          </p:nvPr>
        </p:nvSpPr>
        <p:spPr>
          <a:xfrm>
            <a:off x="10056094" y="2111375"/>
            <a:ext cx="1055688" cy="1055688"/>
          </a:xfrm>
        </p:spPr>
        <p:txBody>
          <a:bodyPr/>
          <a:lstStyle>
            <a:lvl1pPr marL="0" indent="0">
              <a:buNone/>
              <a:defRPr/>
            </a:lvl1pPr>
          </a:lstStyle>
          <a:p>
            <a:r>
              <a:rPr lang="en-GB" dirty="0"/>
              <a:t>Icon</a:t>
            </a:r>
          </a:p>
        </p:txBody>
      </p:sp>
      <p:sp>
        <p:nvSpPr>
          <p:cNvPr id="5" name="Text Placeholder 4"/>
          <p:cNvSpPr>
            <a:spLocks noGrp="1"/>
          </p:cNvSpPr>
          <p:nvPr>
            <p:ph type="body" sz="quarter" idx="15"/>
          </p:nvPr>
        </p:nvSpPr>
        <p:spPr>
          <a:xfrm>
            <a:off x="6186488"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6" name="Text Placeholder 4"/>
          <p:cNvSpPr>
            <a:spLocks noGrp="1"/>
          </p:cNvSpPr>
          <p:nvPr>
            <p:ph type="body" sz="quarter" idx="16"/>
          </p:nvPr>
        </p:nvSpPr>
        <p:spPr>
          <a:xfrm>
            <a:off x="4251325"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7" name="Text Placeholder 4"/>
          <p:cNvSpPr>
            <a:spLocks noGrp="1"/>
          </p:cNvSpPr>
          <p:nvPr>
            <p:ph type="body" sz="quarter" idx="17"/>
          </p:nvPr>
        </p:nvSpPr>
        <p:spPr>
          <a:xfrm>
            <a:off x="8120063"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8" name="Text Placeholder 4"/>
          <p:cNvSpPr>
            <a:spLocks noGrp="1"/>
          </p:cNvSpPr>
          <p:nvPr>
            <p:ph type="body" sz="quarter" idx="18"/>
          </p:nvPr>
        </p:nvSpPr>
        <p:spPr>
          <a:xfrm>
            <a:off x="10056094"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551745423"/>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90707301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1" y="2102264"/>
            <a:ext cx="9483117"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195079" y="2102264"/>
            <a:ext cx="4645959"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p:cNvSpPr>
            <a:spLocks noGrp="1"/>
          </p:cNvSpPr>
          <p:nvPr>
            <p:ph type="body" sz="quarter" idx="11"/>
          </p:nvPr>
        </p:nvSpPr>
        <p:spPr>
          <a:xfrm>
            <a:off x="1357921" y="2102264"/>
            <a:ext cx="4646004"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p:cNvSpPr>
            <a:spLocks noGrp="1"/>
          </p:cNvSpPr>
          <p:nvPr>
            <p:ph type="body" sz="quarter" idx="12" hasCustomPrompt="1"/>
          </p:nvPr>
        </p:nvSpPr>
        <p:spPr>
          <a:xfrm>
            <a:off x="1357920" y="1240172"/>
            <a:ext cx="9491663"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Tree>
    <p:extLst>
      <p:ext uri="{BB962C8B-B14F-4D97-AF65-F5344CB8AC3E}">
        <p14:creationId xmlns:p14="http://schemas.microsoft.com/office/powerpoint/2010/main" val="294380888"/>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7694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4_03 Section Divider">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59613" y="1556247"/>
            <a:ext cx="6814270" cy="2277604"/>
          </a:xfrm>
        </p:spPr>
        <p:txBody>
          <a:bodyPr anchor="b" anchorCtr="0">
            <a:noAutofit/>
          </a:bodyPr>
          <a:lstStyle>
            <a:lvl1pPr algn="l">
              <a:lnSpc>
                <a:spcPct val="90000"/>
              </a:lnSpc>
              <a:defRPr sz="54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grpSp>
        <p:nvGrpSpPr>
          <p:cNvPr id="27" name="Group 26"/>
          <p:cNvGrpSpPr/>
          <p:nvPr userDrawn="1"/>
        </p:nvGrpSpPr>
        <p:grpSpPr>
          <a:xfrm>
            <a:off x="-2229" y="2361812"/>
            <a:ext cx="11067619" cy="4502135"/>
            <a:chOff x="-2229" y="2361812"/>
            <a:chExt cx="11067619" cy="4502135"/>
          </a:xfrm>
          <a:solidFill>
            <a:srgbClr val="004050"/>
          </a:solidFill>
        </p:grpSpPr>
        <p:sp>
          <p:nvSpPr>
            <p:cNvPr id="28" name="Freeform 27">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9" name="Freeform 28">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30" name="Freeform 29">
              <a:extLst>
                <a:ext uri="{FF2B5EF4-FFF2-40B4-BE49-F238E27FC236}">
                  <a16:creationId xmlns:a16="http://schemas.microsoft.com/office/drawing/2014/main" id="{2F450B4C-241D-A544-BBEF-175E01D6A139}"/>
                </a:ext>
              </a:extLst>
            </p:cNvPr>
            <p:cNvSpPr/>
            <p:nvPr userDrawn="1"/>
          </p:nvSpPr>
          <p:spPr>
            <a:xfrm flipV="1">
              <a:off x="-2229" y="49513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1641966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a:prstGeom prst="rect">
            <a:avLst/>
          </a:prstGeo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cstate="screen">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7777855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26430270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al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10056"/>
          <a:stretch/>
        </p:blipFill>
        <p:spPr>
          <a:xfrm>
            <a:off x="0" y="0"/>
            <a:ext cx="12192000" cy="685372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94030821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eal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496"/>
          <a:stretch/>
        </p:blipFill>
        <p:spPr>
          <a:xfrm>
            <a:off x="0" y="-1"/>
            <a:ext cx="12192000" cy="689645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92227" cy="709813"/>
          </a:xfrm>
        </p:spPr>
        <p:txBody>
          <a:bodyPr/>
          <a:lstStyle/>
          <a:p>
            <a:pPr lvl="0"/>
            <a:r>
              <a:rPr lang="en-US"/>
              <a:t>Edit Master text styles</a:t>
            </a:r>
          </a:p>
        </p:txBody>
      </p:sp>
    </p:spTree>
    <p:extLst>
      <p:ext uri="{BB962C8B-B14F-4D97-AF65-F5344CB8AC3E}">
        <p14:creationId xmlns:p14="http://schemas.microsoft.com/office/powerpoint/2010/main" val="179826790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yan Background A">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720"/>
          <a:stretch/>
        </p:blipFill>
        <p:spPr>
          <a:xfrm>
            <a:off x="0" y="0"/>
            <a:ext cx="12192000" cy="6879364"/>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27228814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yan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 b="9720"/>
          <a:stretch/>
        </p:blipFill>
        <p:spPr>
          <a:xfrm>
            <a:off x="0" y="-1"/>
            <a:ext cx="12192000" cy="6879365"/>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406749614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yan Background C">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699025898"/>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1349374" y="1138012"/>
            <a:ext cx="9491663" cy="687614"/>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1350676" y="1944209"/>
            <a:ext cx="9490362" cy="4232753"/>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649" r:id="rId1"/>
    <p:sldLayoutId id="2147483709" r:id="rId2"/>
    <p:sldLayoutId id="2147483710" r:id="rId3"/>
    <p:sldLayoutId id="2147483711"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15" r:id="rId13"/>
    <p:sldLayoutId id="2147483716" r:id="rId14"/>
    <p:sldLayoutId id="2147483717" r:id="rId15"/>
    <p:sldLayoutId id="2147483713" r:id="rId16"/>
    <p:sldLayoutId id="2147483712" r:id="rId17"/>
    <p:sldLayoutId id="2147483714" r:id="rId18"/>
    <p:sldLayoutId id="2147483718" r:id="rId19"/>
    <p:sldLayoutId id="2147483686" r:id="rId20"/>
    <p:sldLayoutId id="2147483687" r:id="rId21"/>
    <p:sldLayoutId id="2147483688" r:id="rId22"/>
    <p:sldLayoutId id="2147483696" r:id="rId23"/>
    <p:sldLayoutId id="2147483699" r:id="rId24"/>
    <p:sldLayoutId id="2147483719" r:id="rId25"/>
    <p:sldLayoutId id="2147483691" r:id="rId26"/>
    <p:sldLayoutId id="2147483698" r:id="rId27"/>
    <p:sldLayoutId id="2147483689" r:id="rId28"/>
    <p:sldLayoutId id="2147483692" r:id="rId29"/>
    <p:sldLayoutId id="2147483650" r:id="rId30"/>
    <p:sldLayoutId id="2147483693" r:id="rId31"/>
    <p:sldLayoutId id="2147483660" r:id="rId32"/>
    <p:sldLayoutId id="2147483720" r:id="rId33"/>
    <p:sldLayoutId id="2147483721" r:id="rId34"/>
  </p:sldLayoutIdLst>
  <p:hf hdr="0"/>
  <p:txStyles>
    <p:titleStyle>
      <a:lvl1pPr algn="l" defTabSz="914400" rtl="0" eaLnBrk="1" latinLnBrk="0" hangingPunct="1">
        <a:lnSpc>
          <a:spcPts val="42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38"/>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38"/>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38"/>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38"/>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38"/>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78"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34.sv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4785" y="3425215"/>
            <a:ext cx="6596062" cy="2431485"/>
          </a:xfrm>
        </p:spPr>
        <p:txBody>
          <a:bodyPr anchor="t"/>
          <a:lstStyle/>
          <a:p>
            <a:r>
              <a:rPr lang="en-GB" sz="4800" dirty="0"/>
              <a:t>Advanced C++ Internals: Chapter 17:</a:t>
            </a:r>
            <a:br>
              <a:rPr lang="en-GB" sz="4800" dirty="0"/>
            </a:br>
            <a:r>
              <a:rPr lang="en-GB" sz="4800" i="1" dirty="0"/>
              <a:t>C++ Move Semantics</a:t>
            </a:r>
          </a:p>
        </p:txBody>
      </p:sp>
      <p:sp>
        <p:nvSpPr>
          <p:cNvPr id="5" name="Text Placeholder 4">
            <a:extLst>
              <a:ext uri="{FF2B5EF4-FFF2-40B4-BE49-F238E27FC236}">
                <a16:creationId xmlns:a16="http://schemas.microsoft.com/office/drawing/2014/main" id="{AA1ED629-CAA1-914C-B236-592BFFE388E9}"/>
              </a:ext>
            </a:extLst>
          </p:cNvPr>
          <p:cNvSpPr>
            <a:spLocks noGrp="1"/>
          </p:cNvSpPr>
          <p:nvPr>
            <p:ph type="body" sz="quarter" idx="10"/>
          </p:nvPr>
        </p:nvSpPr>
        <p:spPr/>
        <p:txBody>
          <a:bodyPr/>
          <a:lstStyle/>
          <a:p>
            <a:pPr marL="0" indent="0">
              <a:buNone/>
            </a:pPr>
            <a:r>
              <a:rPr lang="en-GB" b="0" dirty="0"/>
              <a:t>ZACOCPPINT</a:t>
            </a:r>
          </a:p>
          <a:p>
            <a:pPr marL="0" indent="0">
              <a:buNone/>
            </a:pPr>
            <a:endParaRPr lang="en-US" dirty="0"/>
          </a:p>
        </p:txBody>
      </p:sp>
    </p:spTree>
    <p:extLst>
      <p:ext uri="{BB962C8B-B14F-4D97-AF65-F5344CB8AC3E}">
        <p14:creationId xmlns:p14="http://schemas.microsoft.com/office/powerpoint/2010/main" val="169357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27137F-F8C0-D356-928E-A5F54EACAD96}"/>
              </a:ext>
            </a:extLst>
          </p:cNvPr>
          <p:cNvSpPr>
            <a:spLocks noGrp="1"/>
          </p:cNvSpPr>
          <p:nvPr>
            <p:ph type="body" sz="quarter" idx="10"/>
          </p:nvPr>
        </p:nvSpPr>
        <p:spPr/>
        <p:txBody>
          <a:bodyPr/>
          <a:lstStyle/>
          <a:p>
            <a:r>
              <a:rPr lang="en-GB" cap="none" dirty="0"/>
              <a:t>R-Value Reference</a:t>
            </a:r>
          </a:p>
        </p:txBody>
      </p:sp>
      <p:sp>
        <p:nvSpPr>
          <p:cNvPr id="3" name="Text Placeholder 2">
            <a:extLst>
              <a:ext uri="{FF2B5EF4-FFF2-40B4-BE49-F238E27FC236}">
                <a16:creationId xmlns:a16="http://schemas.microsoft.com/office/drawing/2014/main" id="{CD710B1B-60BF-6D55-6DD8-0052127B2983}"/>
              </a:ext>
            </a:extLst>
          </p:cNvPr>
          <p:cNvSpPr>
            <a:spLocks noGrp="1"/>
          </p:cNvSpPr>
          <p:nvPr>
            <p:ph type="body" sz="quarter" idx="15"/>
          </p:nvPr>
        </p:nvSpPr>
        <p:spPr>
          <a:xfrm>
            <a:off x="4671378" y="678901"/>
            <a:ext cx="7135838" cy="4094163"/>
          </a:xfrm>
        </p:spPr>
        <p:txBody>
          <a:bodyPr/>
          <a:lstStyle/>
          <a:p>
            <a:r>
              <a:rPr lang="en-US" b="1" dirty="0">
                <a:solidFill>
                  <a:srgbClr val="000000"/>
                </a:solidFill>
              </a:rPr>
              <a:t>Our overloaded copy constructor doesn't get called!</a:t>
            </a:r>
          </a:p>
          <a:p>
            <a:endParaRPr lang="en-US" b="1" dirty="0">
              <a:solidFill>
                <a:srgbClr val="000000"/>
              </a:solidFill>
            </a:endParaRPr>
          </a:p>
          <a:p>
            <a:pPr marL="342900" indent="-342900">
              <a:buAutoNum type="alphaUcPeriod" startAt="17"/>
            </a:pPr>
            <a:r>
              <a:rPr lang="en-US" b="1" dirty="0">
                <a:solidFill>
                  <a:srgbClr val="000000"/>
                </a:solidFill>
              </a:rPr>
              <a:t>How can we ensure the compiler calls the correct constructor?</a:t>
            </a:r>
          </a:p>
          <a:p>
            <a:pPr marL="342900" indent="-342900">
              <a:buAutoNum type="alphaUcPeriod" startAt="17"/>
            </a:pPr>
            <a:endParaRPr lang="en-US" b="1" dirty="0">
              <a:solidFill>
                <a:srgbClr val="000000"/>
              </a:solidFill>
            </a:endParaRPr>
          </a:p>
          <a:p>
            <a:pPr marL="342900" indent="-342900">
              <a:buAutoNum type="alphaUcPeriod"/>
            </a:pPr>
            <a:r>
              <a:rPr lang="en-US" b="1" dirty="0">
                <a:solidFill>
                  <a:srgbClr val="000000"/>
                </a:solidFill>
              </a:rPr>
              <a:t>New type of reference argument</a:t>
            </a:r>
          </a:p>
          <a:p>
            <a:endParaRPr lang="en-US" b="1" dirty="0"/>
          </a:p>
          <a:p>
            <a:pPr marL="352425"/>
            <a:r>
              <a:rPr lang="en-GB" sz="1800" b="1" dirty="0" err="1">
                <a:solidFill>
                  <a:srgbClr val="000000"/>
                </a:solidFill>
                <a:effectLst/>
                <a:latin typeface="Consolas" panose="020B0609020204030204" pitchFamily="49" charset="0"/>
              </a:rPr>
              <a:t>arg</a:t>
            </a:r>
            <a:r>
              <a:rPr lang="en-GB" sz="1800" b="1" dirty="0">
                <a:solidFill>
                  <a:srgbClr val="000000"/>
                </a:solidFill>
                <a:effectLst/>
                <a:latin typeface="Consolas" panose="020B0609020204030204" pitchFamily="49" charset="0"/>
              </a:rPr>
              <a:t>&amp;&amp;</a:t>
            </a:r>
          </a:p>
          <a:p>
            <a:pPr marL="352425"/>
            <a:endParaRPr lang="en-GB" sz="1800" b="1" dirty="0">
              <a:solidFill>
                <a:srgbClr val="000000"/>
              </a:solidFill>
              <a:latin typeface="Consolas" panose="020B0609020204030204" pitchFamily="49" charset="0"/>
            </a:endParaRPr>
          </a:p>
          <a:p>
            <a:pPr marL="352425"/>
            <a:endParaRPr lang="en-GB" sz="1800" b="1" dirty="0">
              <a:solidFill>
                <a:srgbClr val="000000"/>
              </a:solidFill>
              <a:effectLst/>
              <a:latin typeface="Consolas" panose="020B0609020204030204" pitchFamily="49" charset="0"/>
            </a:endParaRPr>
          </a:p>
          <a:p>
            <a:pPr marL="352425"/>
            <a:endParaRPr lang="en-GB" sz="1800" b="1" dirty="0">
              <a:solidFill>
                <a:srgbClr val="000000"/>
              </a:solidFill>
              <a:latin typeface="Consolas" panose="020B0609020204030204" pitchFamily="49" charset="0"/>
            </a:endParaRPr>
          </a:p>
          <a:p>
            <a:pPr marL="638175" indent="-285750">
              <a:buFont typeface="Arial" panose="020B0604020202020204" pitchFamily="34" charset="0"/>
              <a:buChar char="•"/>
            </a:pPr>
            <a:r>
              <a:rPr lang="en-US" sz="1800" b="1" dirty="0">
                <a:solidFill>
                  <a:srgbClr val="000000"/>
                </a:solidFill>
                <a:effectLst/>
                <a:latin typeface="+mn-lt"/>
              </a:rPr>
              <a:t>Compiler prefers </a:t>
            </a:r>
            <a:r>
              <a:rPr lang="en-US" sz="1800" b="1" dirty="0">
                <a:solidFill>
                  <a:srgbClr val="000000"/>
                </a:solidFill>
                <a:effectLst/>
                <a:latin typeface="Consolas" panose="020B0609020204030204" pitchFamily="49" charset="0"/>
              </a:rPr>
              <a:t>&amp;&amp;</a:t>
            </a:r>
            <a:r>
              <a:rPr lang="en-US" sz="1800" b="1" dirty="0">
                <a:solidFill>
                  <a:srgbClr val="000000"/>
                </a:solidFill>
                <a:effectLst/>
                <a:latin typeface="+mn-lt"/>
              </a:rPr>
              <a:t> if the argument is a temporary!</a:t>
            </a:r>
          </a:p>
          <a:p>
            <a:pPr marL="638175" indent="-285750">
              <a:buFont typeface="Arial" panose="020B0604020202020204" pitchFamily="34" charset="0"/>
              <a:buChar char="•"/>
            </a:pPr>
            <a:r>
              <a:rPr lang="en-US" sz="1800" b="1" dirty="0">
                <a:solidFill>
                  <a:srgbClr val="000000"/>
                </a:solidFill>
                <a:effectLst/>
                <a:latin typeface="+mn-lt"/>
              </a:rPr>
              <a:t>Only chooses </a:t>
            </a:r>
            <a:r>
              <a:rPr lang="en-US" sz="1800" b="1" dirty="0">
                <a:solidFill>
                  <a:srgbClr val="000000"/>
                </a:solidFill>
                <a:effectLst/>
                <a:latin typeface="Consolas" panose="020B0609020204030204" pitchFamily="49" charset="0"/>
              </a:rPr>
              <a:t>&amp;&amp;</a:t>
            </a:r>
            <a:r>
              <a:rPr lang="en-US" sz="1800" b="1" dirty="0">
                <a:solidFill>
                  <a:srgbClr val="000000"/>
                </a:solidFill>
                <a:effectLst/>
                <a:latin typeface="+mn-lt"/>
              </a:rPr>
              <a:t> if argument is anonymous</a:t>
            </a:r>
            <a:endParaRPr lang="en-GB" sz="1800" b="1" dirty="0">
              <a:solidFill>
                <a:srgbClr val="000000"/>
              </a:solidFill>
              <a:effectLst/>
              <a:latin typeface="+mn-lt"/>
            </a:endParaRPr>
          </a:p>
          <a:p>
            <a:pPr marL="352425"/>
            <a:endParaRPr lang="en-GB" sz="1800" b="0" dirty="0">
              <a:solidFill>
                <a:srgbClr val="000000"/>
              </a:solidFill>
              <a:effectLst/>
              <a:latin typeface="Consolas" panose="020B0609020204030204" pitchFamily="49" charset="0"/>
            </a:endParaRPr>
          </a:p>
          <a:p>
            <a:pPr marL="342900" indent="-342900">
              <a:buAutoNum type="alphaUcPeriod"/>
            </a:pPr>
            <a:endParaRPr lang="en-GB" b="1" dirty="0"/>
          </a:p>
        </p:txBody>
      </p:sp>
      <p:sp>
        <p:nvSpPr>
          <p:cNvPr id="6" name="TextBox 5">
            <a:extLst>
              <a:ext uri="{FF2B5EF4-FFF2-40B4-BE49-F238E27FC236}">
                <a16:creationId xmlns:a16="http://schemas.microsoft.com/office/drawing/2014/main" id="{90B05A76-84AC-9798-40F4-53F51C70C0E1}"/>
              </a:ext>
            </a:extLst>
          </p:cNvPr>
          <p:cNvSpPr txBox="1"/>
          <p:nvPr/>
        </p:nvSpPr>
        <p:spPr>
          <a:xfrm>
            <a:off x="5002919" y="3189116"/>
            <a:ext cx="6126635" cy="795055"/>
          </a:xfrm>
          <a:prstGeom prst="rect">
            <a:avLst/>
          </a:prstGeom>
          <a:solidFill>
            <a:srgbClr val="000000"/>
          </a:solidFill>
        </p:spPr>
        <p:txBody>
          <a:bodyPr wrap="square" anchor="ctr">
            <a:noAutofit/>
          </a:bodyPr>
          <a:lstStyle/>
          <a:p>
            <a:r>
              <a:rPr lang="en-GB" b="0" dirty="0">
                <a:solidFill>
                  <a:srgbClr val="4EC9B0"/>
                </a:solidFill>
                <a:effectLst/>
                <a:latin typeface="Consolas" panose="020B0609020204030204" pitchFamily="49" charset="0"/>
              </a:rPr>
              <a:t>String</a:t>
            </a:r>
            <a:r>
              <a:rPr lang="en-GB" b="0" dirty="0">
                <a:solidFill>
                  <a:srgbClr val="FFFFFF"/>
                </a:solidFill>
                <a:effectLst/>
                <a:latin typeface="Consolas" panose="020B0609020204030204" pitchFamily="49" charset="0"/>
              </a:rPr>
              <a:t>::</a:t>
            </a:r>
            <a:r>
              <a:rPr lang="en-GB" b="0" dirty="0">
                <a:solidFill>
                  <a:srgbClr val="DCDCAA"/>
                </a:solidFill>
                <a:effectLst/>
                <a:latin typeface="Consolas" panose="020B0609020204030204" pitchFamily="49" charset="0"/>
              </a:rPr>
              <a:t>String</a:t>
            </a:r>
            <a:r>
              <a:rPr lang="en-GB" b="0" dirty="0">
                <a:solidFill>
                  <a:srgbClr val="FFFFFF"/>
                </a:solidFill>
                <a:effectLst/>
                <a:latin typeface="Consolas" panose="020B0609020204030204" pitchFamily="49" charset="0"/>
              </a:rPr>
              <a:t>(String</a:t>
            </a:r>
            <a:r>
              <a:rPr lang="en-GB" b="0" dirty="0">
                <a:solidFill>
                  <a:srgbClr val="D4D4D4"/>
                </a:solidFill>
                <a:effectLst/>
                <a:latin typeface="Consolas" panose="020B0609020204030204" pitchFamily="49" charset="0"/>
              </a:rPr>
              <a:t>&amp;&amp;</a:t>
            </a:r>
            <a:r>
              <a:rPr lang="en-GB" b="0" dirty="0">
                <a:solidFill>
                  <a:srgbClr val="FFFFFF"/>
                </a:solidFill>
                <a:effectLst/>
                <a:latin typeface="Consolas" panose="020B0609020204030204" pitchFamily="49" charset="0"/>
              </a:rPr>
              <a:t> </a:t>
            </a:r>
            <a:r>
              <a:rPr lang="en-GB" b="0" dirty="0" err="1">
                <a:solidFill>
                  <a:srgbClr val="FFFFFF"/>
                </a:solidFill>
                <a:effectLst/>
                <a:latin typeface="Consolas" panose="020B0609020204030204" pitchFamily="49" charset="0"/>
              </a:rPr>
              <a:t>rhs</a:t>
            </a:r>
            <a:r>
              <a:rPr lang="en-GB" b="0" dirty="0">
                <a:solidFill>
                  <a:srgbClr val="FFFFFF"/>
                </a:solidFill>
                <a:effectLst/>
                <a:latin typeface="Consolas" panose="020B0609020204030204" pitchFamily="49" charset="0"/>
              </a:rPr>
              <a:t>)</a:t>
            </a:r>
          </a:p>
        </p:txBody>
      </p:sp>
      <p:pic>
        <p:nvPicPr>
          <p:cNvPr id="7" name="Picture 6">
            <a:extLst>
              <a:ext uri="{FF2B5EF4-FFF2-40B4-BE49-F238E27FC236}">
                <a16:creationId xmlns:a16="http://schemas.microsoft.com/office/drawing/2014/main" id="{58F56B1C-F37B-425C-3F06-461EF59C8D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6480" y="3189116"/>
            <a:ext cx="363809"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26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27137F-F8C0-D356-928E-A5F54EACAD96}"/>
              </a:ext>
            </a:extLst>
          </p:cNvPr>
          <p:cNvSpPr>
            <a:spLocks noGrp="1"/>
          </p:cNvSpPr>
          <p:nvPr>
            <p:ph type="body" sz="quarter" idx="10"/>
          </p:nvPr>
        </p:nvSpPr>
        <p:spPr/>
        <p:txBody>
          <a:bodyPr/>
          <a:lstStyle/>
          <a:p>
            <a:r>
              <a:rPr lang="en-US" cap="none" dirty="0"/>
              <a:t>We Can Now Eliminate Temporary Copies</a:t>
            </a:r>
          </a:p>
        </p:txBody>
      </p:sp>
      <p:sp>
        <p:nvSpPr>
          <p:cNvPr id="6" name="TextBox 5">
            <a:extLst>
              <a:ext uri="{FF2B5EF4-FFF2-40B4-BE49-F238E27FC236}">
                <a16:creationId xmlns:a16="http://schemas.microsoft.com/office/drawing/2014/main" id="{90B05A76-84AC-9798-40F4-53F51C70C0E1}"/>
              </a:ext>
            </a:extLst>
          </p:cNvPr>
          <p:cNvSpPr txBox="1"/>
          <p:nvPr/>
        </p:nvSpPr>
        <p:spPr>
          <a:xfrm>
            <a:off x="4671378" y="406728"/>
            <a:ext cx="6536553" cy="2571603"/>
          </a:xfrm>
          <a:prstGeom prst="rect">
            <a:avLst/>
          </a:prstGeom>
          <a:solidFill>
            <a:srgbClr val="000000"/>
          </a:solidFill>
        </p:spPr>
        <p:txBody>
          <a:bodyPr wrap="square" anchor="ctr">
            <a:noAutofit/>
          </a:bodyPr>
          <a:lstStyle/>
          <a:p>
            <a:r>
              <a:rPr lang="en-US" b="0" dirty="0">
                <a:solidFill>
                  <a:srgbClr val="569CD6"/>
                </a:solidFill>
                <a:effectLst/>
                <a:latin typeface="Consolas" panose="020B0609020204030204" pitchFamily="49" charset="0"/>
              </a:rPr>
              <a:t>class</a:t>
            </a:r>
            <a:r>
              <a:rPr lang="en-US" b="0" dirty="0">
                <a:solidFill>
                  <a:srgbClr val="FFFFFF"/>
                </a:solidFill>
                <a:effectLst/>
                <a:latin typeface="Consolas" panose="020B0609020204030204" pitchFamily="49" charset="0"/>
              </a:rPr>
              <a:t> </a:t>
            </a:r>
            <a:r>
              <a:rPr lang="en-US" b="0" dirty="0">
                <a:solidFill>
                  <a:srgbClr val="4EC9B0"/>
                </a:solidFill>
                <a:effectLst/>
                <a:latin typeface="Consolas" panose="020B0609020204030204" pitchFamily="49" charset="0"/>
              </a:rPr>
              <a:t>String</a:t>
            </a:r>
            <a:r>
              <a:rPr lang="en-US" b="0" dirty="0">
                <a:solidFill>
                  <a:srgbClr val="FFFFFF"/>
                </a:solidFill>
                <a:effectLst/>
                <a:latin typeface="Consolas" panose="020B0609020204030204" pitchFamily="49" charset="0"/>
              </a:rPr>
              <a:t> {</a:t>
            </a:r>
          </a:p>
          <a:p>
            <a:r>
              <a:rPr lang="en-US" b="0" dirty="0">
                <a:solidFill>
                  <a:srgbClr val="569CD6"/>
                </a:solidFill>
                <a:effectLst/>
                <a:latin typeface="Consolas" panose="020B0609020204030204" pitchFamily="49" charset="0"/>
              </a:rPr>
              <a:t>public:</a:t>
            </a:r>
            <a:endParaRPr lang="en-US" b="0" dirty="0">
              <a:solidFill>
                <a:srgbClr val="FFFFFF"/>
              </a:solidFill>
              <a:effectLst/>
              <a:latin typeface="Consolas" panose="020B0609020204030204" pitchFamily="49" charset="0"/>
            </a:endParaRPr>
          </a:p>
          <a:p>
            <a:r>
              <a:rPr lang="en-US" b="0" dirty="0">
                <a:solidFill>
                  <a:srgbClr val="FFFFFF"/>
                </a:solidFill>
                <a:effectLst/>
                <a:latin typeface="Consolas" panose="020B0609020204030204" pitchFamily="49" charset="0"/>
              </a:rPr>
              <a:t>    </a:t>
            </a:r>
            <a:r>
              <a:rPr lang="en-US" b="0" dirty="0">
                <a:solidFill>
                  <a:srgbClr val="DCDCAA"/>
                </a:solidFill>
                <a:effectLst/>
                <a:latin typeface="Consolas" panose="020B0609020204030204" pitchFamily="49" charset="0"/>
              </a:rPr>
              <a:t>String</a:t>
            </a:r>
            <a:r>
              <a:rPr lang="en-US" b="0" dirty="0">
                <a:solidFill>
                  <a:srgbClr val="FFFFFF"/>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FFFFFF"/>
                </a:solidFill>
                <a:effectLst/>
                <a:latin typeface="Consolas" panose="020B0609020204030204" pitchFamily="49" charset="0"/>
              </a:rPr>
              <a:t> </a:t>
            </a:r>
            <a:r>
              <a:rPr lang="en-US" b="0" dirty="0">
                <a:solidFill>
                  <a:srgbClr val="569CD6"/>
                </a:solidFill>
                <a:effectLst/>
                <a:latin typeface="Consolas" panose="020B0609020204030204" pitchFamily="49" charset="0"/>
              </a:rPr>
              <a:t>default</a:t>
            </a:r>
            <a:r>
              <a:rPr lang="en-US" b="0" dirty="0">
                <a:solidFill>
                  <a:srgbClr val="FFFFFF"/>
                </a:solidFill>
                <a:effectLst/>
                <a:latin typeface="Consolas" panose="020B0609020204030204" pitchFamily="49" charset="0"/>
              </a:rPr>
              <a:t>;</a:t>
            </a:r>
          </a:p>
          <a:p>
            <a:r>
              <a:rPr lang="en-US" b="0" dirty="0">
                <a:solidFill>
                  <a:srgbClr val="FFFFFF"/>
                </a:solidFill>
                <a:effectLst/>
                <a:latin typeface="Consolas" panose="020B0609020204030204" pitchFamily="49" charset="0"/>
              </a:rPr>
              <a:t>    </a:t>
            </a:r>
            <a:r>
              <a:rPr lang="en-US" b="0" dirty="0">
                <a:solidFill>
                  <a:srgbClr val="DCDCAA"/>
                </a:solidFill>
                <a:effectLst/>
                <a:latin typeface="Consolas" panose="020B0609020204030204" pitchFamily="49" charset="0"/>
              </a:rPr>
              <a:t>String</a:t>
            </a:r>
            <a:r>
              <a:rPr lang="en-US" b="0" dirty="0">
                <a:solidFill>
                  <a:srgbClr val="FFFFFF"/>
                </a:solidFill>
                <a:effectLst/>
                <a:latin typeface="Consolas" panose="020B0609020204030204" pitchFamily="49" charset="0"/>
              </a:rPr>
              <a:t>(</a:t>
            </a:r>
            <a:r>
              <a:rPr lang="en-US" b="0" dirty="0">
                <a:solidFill>
                  <a:srgbClr val="569CD6"/>
                </a:solidFill>
                <a:effectLst/>
                <a:latin typeface="Consolas" panose="020B0609020204030204" pitchFamily="49" charset="0"/>
              </a:rPr>
              <a:t>const</a:t>
            </a:r>
            <a:r>
              <a:rPr lang="en-US" b="0" dirty="0">
                <a:solidFill>
                  <a:srgbClr val="FFFFFF"/>
                </a:solidFill>
                <a:effectLst/>
                <a:latin typeface="Consolas" panose="020B0609020204030204" pitchFamily="49" charset="0"/>
              </a:rPr>
              <a:t> </a:t>
            </a:r>
            <a:r>
              <a:rPr lang="en-US" b="0" dirty="0">
                <a:solidFill>
                  <a:srgbClr val="569CD6"/>
                </a:solidFill>
                <a:effectLst/>
                <a:latin typeface="Consolas" panose="020B0609020204030204" pitchFamily="49" charset="0"/>
              </a:rPr>
              <a:t>char*</a:t>
            </a:r>
            <a:r>
              <a:rPr lang="en-US" b="0" dirty="0">
                <a:solidFill>
                  <a:srgbClr val="FFFFFF"/>
                </a:solidFill>
                <a:effectLst/>
                <a:latin typeface="Consolas" panose="020B0609020204030204" pitchFamily="49" charset="0"/>
              </a:rPr>
              <a:t>);</a:t>
            </a:r>
          </a:p>
          <a:p>
            <a:r>
              <a:rPr lang="en-US" b="0" dirty="0">
                <a:solidFill>
                  <a:srgbClr val="FFFFFF"/>
                </a:solidFill>
                <a:effectLst/>
                <a:latin typeface="Consolas" panose="020B0609020204030204" pitchFamily="49" charset="0"/>
              </a:rPr>
              <a:t>    </a:t>
            </a:r>
            <a:r>
              <a:rPr lang="en-US" b="0" dirty="0">
                <a:solidFill>
                  <a:srgbClr val="DCDCAA"/>
                </a:solidFill>
                <a:effectLst/>
                <a:latin typeface="Consolas" panose="020B0609020204030204" pitchFamily="49" charset="0"/>
              </a:rPr>
              <a:t>String</a:t>
            </a:r>
            <a:r>
              <a:rPr lang="en-US" b="0" dirty="0">
                <a:solidFill>
                  <a:srgbClr val="FFFFFF"/>
                </a:solidFill>
                <a:effectLst/>
                <a:latin typeface="Consolas" panose="020B0609020204030204" pitchFamily="49" charset="0"/>
              </a:rPr>
              <a:t>(</a:t>
            </a:r>
            <a:r>
              <a:rPr lang="en-US" b="0" dirty="0">
                <a:solidFill>
                  <a:srgbClr val="569CD6"/>
                </a:solidFill>
                <a:effectLst/>
                <a:latin typeface="Consolas" panose="020B0609020204030204" pitchFamily="49" charset="0"/>
              </a:rPr>
              <a:t>const</a:t>
            </a:r>
            <a:r>
              <a:rPr lang="en-US" b="0" dirty="0">
                <a:solidFill>
                  <a:srgbClr val="FFFFFF"/>
                </a:solidFill>
                <a:effectLst/>
                <a:latin typeface="Consolas" panose="020B0609020204030204" pitchFamily="49" charset="0"/>
              </a:rPr>
              <a:t> </a:t>
            </a:r>
            <a:r>
              <a:rPr lang="en-US" b="0" dirty="0">
                <a:solidFill>
                  <a:srgbClr val="4EC9B0"/>
                </a:solidFill>
                <a:effectLst/>
                <a:latin typeface="Consolas" panose="020B0609020204030204" pitchFamily="49" charset="0"/>
              </a:rPr>
              <a:t>String</a:t>
            </a:r>
            <a:r>
              <a:rPr lang="en-US" b="0" dirty="0">
                <a:solidFill>
                  <a:srgbClr val="569CD6"/>
                </a:solidFill>
                <a:effectLst/>
                <a:latin typeface="Consolas" panose="020B0609020204030204" pitchFamily="49" charset="0"/>
              </a:rPr>
              <a:t>&amp;</a:t>
            </a:r>
            <a:r>
              <a:rPr lang="en-US" b="0" dirty="0">
                <a:solidFill>
                  <a:srgbClr val="FFFFFF"/>
                </a:solidFill>
                <a:effectLst/>
                <a:latin typeface="Consolas" panose="020B0609020204030204" pitchFamily="49" charset="0"/>
              </a:rPr>
              <a:t>);</a:t>
            </a:r>
          </a:p>
          <a:p>
            <a:r>
              <a:rPr lang="en-US" b="0" dirty="0">
                <a:solidFill>
                  <a:srgbClr val="FFFFFF"/>
                </a:solidFill>
                <a:effectLst/>
                <a:latin typeface="Consolas" panose="020B0609020204030204" pitchFamily="49" charset="0"/>
              </a:rPr>
              <a:t>    </a:t>
            </a:r>
            <a:r>
              <a:rPr lang="en-US" b="0" dirty="0">
                <a:solidFill>
                  <a:srgbClr val="DCDCAA"/>
                </a:solidFill>
                <a:effectLst/>
                <a:latin typeface="Consolas" panose="020B0609020204030204" pitchFamily="49" charset="0"/>
              </a:rPr>
              <a:t>String</a:t>
            </a:r>
            <a:r>
              <a:rPr lang="en-US" b="0" dirty="0">
                <a:solidFill>
                  <a:srgbClr val="FFFFFF"/>
                </a:solidFill>
                <a:effectLst/>
                <a:latin typeface="Consolas" panose="020B0609020204030204" pitchFamily="49" charset="0"/>
              </a:rPr>
              <a:t>(</a:t>
            </a:r>
            <a:r>
              <a:rPr lang="en-US" b="0" dirty="0">
                <a:solidFill>
                  <a:srgbClr val="4EC9B0"/>
                </a:solidFill>
                <a:effectLst/>
                <a:latin typeface="Consolas" panose="020B0609020204030204" pitchFamily="49" charset="0"/>
              </a:rPr>
              <a:t>String</a:t>
            </a:r>
            <a:r>
              <a:rPr lang="en-US" b="0" dirty="0">
                <a:solidFill>
                  <a:srgbClr val="569CD6"/>
                </a:solidFill>
                <a:effectLst/>
                <a:latin typeface="Consolas" panose="020B0609020204030204" pitchFamily="49" charset="0"/>
              </a:rPr>
              <a:t>&amp;&amp;</a:t>
            </a:r>
            <a:r>
              <a:rPr lang="en-US" b="0" dirty="0">
                <a:solidFill>
                  <a:srgbClr val="FFFFFF"/>
                </a:solidFill>
                <a:effectLst/>
                <a:latin typeface="Consolas" panose="020B0609020204030204" pitchFamily="49" charset="0"/>
              </a:rPr>
              <a:t>);</a:t>
            </a:r>
          </a:p>
        </p:txBody>
      </p:sp>
      <p:pic>
        <p:nvPicPr>
          <p:cNvPr id="7" name="Picture 6">
            <a:extLst>
              <a:ext uri="{FF2B5EF4-FFF2-40B4-BE49-F238E27FC236}">
                <a16:creationId xmlns:a16="http://schemas.microsoft.com/office/drawing/2014/main" id="{58F56B1C-F37B-425C-3F06-461EF59C8D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3078" y="406728"/>
            <a:ext cx="363809" cy="4604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D05F9ED-5217-F6AF-399B-7E9820369BDC}"/>
              </a:ext>
            </a:extLst>
          </p:cNvPr>
          <p:cNvSpPr txBox="1"/>
          <p:nvPr/>
        </p:nvSpPr>
        <p:spPr>
          <a:xfrm>
            <a:off x="4671378" y="3130799"/>
            <a:ext cx="6536553" cy="2246769"/>
          </a:xfrm>
          <a:prstGeom prst="rect">
            <a:avLst/>
          </a:prstGeom>
          <a:solidFill>
            <a:srgbClr val="000000"/>
          </a:solidFill>
        </p:spPr>
        <p:txBody>
          <a:bodyPr wrap="square">
            <a:spAutoFit/>
          </a:bodyPr>
          <a:lstStyle/>
          <a:p>
            <a:r>
              <a:rPr lang="en-US" sz="1400" b="0" dirty="0">
                <a:solidFill>
                  <a:srgbClr val="FFFFFF"/>
                </a:solidFill>
                <a:effectLst/>
                <a:latin typeface="Consolas" panose="020B0609020204030204" pitchFamily="49" charset="0"/>
              </a:rPr>
              <a:t>String allocated </a:t>
            </a:r>
            <a:r>
              <a:rPr lang="en-US" sz="1400" b="0" dirty="0">
                <a:solidFill>
                  <a:srgbClr val="B5CEA8"/>
                </a:solidFill>
                <a:effectLst/>
                <a:latin typeface="Consolas" panose="020B0609020204030204" pitchFamily="49" charset="0"/>
              </a:rPr>
              <a:t>6</a:t>
            </a:r>
            <a:r>
              <a:rPr lang="en-US" sz="1400" b="0" dirty="0">
                <a:solidFill>
                  <a:srgbClr val="FFFFFF"/>
                </a:solidFill>
                <a:effectLst/>
                <a:latin typeface="Consolas" panose="020B0609020204030204" pitchFamily="49" charset="0"/>
              </a:rPr>
              <a:t>     </a:t>
            </a:r>
            <a:r>
              <a:rPr lang="en-US" sz="1400" b="0" dirty="0">
                <a:solidFill>
                  <a:srgbClr val="D4D4D4"/>
                </a:solidFill>
                <a:effectLst/>
                <a:latin typeface="Consolas" panose="020B0609020204030204" pitchFamily="49" charset="0"/>
              </a:rPr>
              <a:t>&lt;--</a:t>
            </a:r>
            <a:r>
              <a:rPr lang="en-US" sz="1400" b="0" dirty="0">
                <a:solidFill>
                  <a:srgbClr val="FFFFFF"/>
                </a:solidFill>
                <a:effectLst/>
                <a:latin typeface="Consolas" panose="020B0609020204030204" pitchFamily="49" charset="0"/>
              </a:rPr>
              <a:t> Temporary </a:t>
            </a:r>
            <a:r>
              <a:rPr lang="en-US" sz="1400" b="0" dirty="0" err="1">
                <a:solidFill>
                  <a:srgbClr val="FFFFFF"/>
                </a:solidFill>
                <a:effectLst/>
                <a:latin typeface="Consolas" panose="020B0609020204030204" pitchFamily="49" charset="0"/>
              </a:rPr>
              <a:t>arg</a:t>
            </a:r>
            <a:r>
              <a:rPr lang="en-US" sz="1400" b="0" dirty="0">
                <a:solidFill>
                  <a:srgbClr val="FFFFFF"/>
                </a:solidFill>
                <a:effectLst/>
                <a:latin typeface="Consolas" panose="020B0609020204030204" pitchFamily="49" charset="0"/>
              </a:rPr>
              <a:t> created</a:t>
            </a:r>
          </a:p>
          <a:p>
            <a:r>
              <a:rPr lang="en-US" sz="1400" b="0" dirty="0">
                <a:solidFill>
                  <a:srgbClr val="FFFFFF"/>
                </a:solidFill>
                <a:effectLst/>
                <a:latin typeface="Consolas" panose="020B0609020204030204" pitchFamily="49" charset="0"/>
              </a:rPr>
              <a:t>Hello moved            </a:t>
            </a:r>
            <a:r>
              <a:rPr lang="en-US" sz="1400" b="0" dirty="0">
                <a:solidFill>
                  <a:srgbClr val="D4D4D4"/>
                </a:solidFill>
                <a:effectLst/>
                <a:latin typeface="Consolas" panose="020B0609020204030204" pitchFamily="49" charset="0"/>
              </a:rPr>
              <a:t>&lt;--</a:t>
            </a:r>
            <a:r>
              <a:rPr lang="en-US" sz="1400" b="0" dirty="0">
                <a:solidFill>
                  <a:srgbClr val="FFFFFF"/>
                </a:solidFill>
                <a:effectLst/>
                <a:latin typeface="Consolas" panose="020B0609020204030204" pitchFamily="49" charset="0"/>
              </a:rPr>
              <a:t> Temporary </a:t>
            </a:r>
            <a:r>
              <a:rPr lang="en-US" sz="1400" b="0" dirty="0" err="1">
                <a:solidFill>
                  <a:srgbClr val="FFFFFF"/>
                </a:solidFill>
                <a:effectLst/>
                <a:latin typeface="Consolas" panose="020B0609020204030204" pitchFamily="49" charset="0"/>
              </a:rPr>
              <a:t>arg</a:t>
            </a:r>
            <a:r>
              <a:rPr lang="en-US" sz="1400" b="0" dirty="0">
                <a:solidFill>
                  <a:srgbClr val="FFFFFF"/>
                </a:solidFill>
                <a:effectLst/>
                <a:latin typeface="Consolas" panose="020B0609020204030204" pitchFamily="49" charset="0"/>
              </a:rPr>
              <a:t> moved into vector</a:t>
            </a:r>
          </a:p>
          <a:p>
            <a:br>
              <a:rPr lang="en-US" sz="1400" b="0" dirty="0">
                <a:solidFill>
                  <a:srgbClr val="FFFFFF"/>
                </a:solidFill>
                <a:effectLst/>
                <a:latin typeface="Consolas" panose="020B0609020204030204" pitchFamily="49" charset="0"/>
              </a:rPr>
            </a:br>
            <a:r>
              <a:rPr lang="en-US" sz="1400" b="0" dirty="0">
                <a:solidFill>
                  <a:srgbClr val="7CA668"/>
                </a:solidFill>
                <a:effectLst/>
                <a:latin typeface="Consolas" panose="020B0609020204030204" pitchFamily="49" charset="0"/>
              </a:rPr>
              <a:t>// </a:t>
            </a:r>
            <a:r>
              <a:rPr lang="en-US" sz="1400" b="0" dirty="0" err="1">
                <a:solidFill>
                  <a:srgbClr val="7CA668"/>
                </a:solidFill>
                <a:effectLst/>
                <a:latin typeface="Consolas" panose="020B0609020204030204" pitchFamily="49" charset="0"/>
              </a:rPr>
              <a:t>Push_back</a:t>
            </a:r>
            <a:r>
              <a:rPr lang="en-US" sz="1400" b="0" dirty="0">
                <a:solidFill>
                  <a:srgbClr val="7CA668"/>
                </a:solidFill>
                <a:effectLst/>
                <a:latin typeface="Consolas" panose="020B0609020204030204" pitchFamily="49" charset="0"/>
              </a:rPr>
              <a:t> makes vector grow - has to reallocate</a:t>
            </a:r>
            <a:endParaRPr lang="en-US" sz="1400" b="0" dirty="0">
              <a:solidFill>
                <a:srgbClr val="FFFFFF"/>
              </a:solidFill>
              <a:effectLst/>
              <a:latin typeface="Consolas" panose="020B0609020204030204" pitchFamily="49" charset="0"/>
            </a:endParaRPr>
          </a:p>
          <a:p>
            <a:r>
              <a:rPr lang="en-US" sz="1400" b="0" dirty="0">
                <a:solidFill>
                  <a:srgbClr val="FFFFFF"/>
                </a:solidFill>
                <a:effectLst/>
                <a:latin typeface="Consolas" panose="020B0609020204030204" pitchFamily="49" charset="0"/>
              </a:rPr>
              <a:t>String allocated </a:t>
            </a:r>
            <a:r>
              <a:rPr lang="en-US" sz="1400" b="0" dirty="0">
                <a:solidFill>
                  <a:srgbClr val="B5CEA8"/>
                </a:solidFill>
                <a:effectLst/>
                <a:latin typeface="Consolas" panose="020B0609020204030204" pitchFamily="49" charset="0"/>
              </a:rPr>
              <a:t>16</a:t>
            </a:r>
            <a:r>
              <a:rPr lang="en-US" sz="1400" b="0" dirty="0">
                <a:solidFill>
                  <a:srgbClr val="FFFFFF"/>
                </a:solidFill>
                <a:effectLst/>
                <a:latin typeface="Consolas" panose="020B0609020204030204" pitchFamily="49" charset="0"/>
              </a:rPr>
              <a:t>    </a:t>
            </a:r>
            <a:r>
              <a:rPr lang="en-US" sz="1400" b="0" dirty="0">
                <a:solidFill>
                  <a:srgbClr val="D4D4D4"/>
                </a:solidFill>
                <a:effectLst/>
                <a:latin typeface="Consolas" panose="020B0609020204030204" pitchFamily="49" charset="0"/>
              </a:rPr>
              <a:t>&lt;--</a:t>
            </a:r>
            <a:r>
              <a:rPr lang="en-US" sz="1400" b="0" dirty="0">
                <a:solidFill>
                  <a:srgbClr val="FFFFFF"/>
                </a:solidFill>
                <a:effectLst/>
                <a:latin typeface="Consolas" panose="020B0609020204030204" pitchFamily="49" charset="0"/>
              </a:rPr>
              <a:t> Temporary </a:t>
            </a:r>
            <a:r>
              <a:rPr lang="en-US" sz="1400" b="0" dirty="0" err="1">
                <a:solidFill>
                  <a:srgbClr val="FFFFFF"/>
                </a:solidFill>
                <a:effectLst/>
                <a:latin typeface="Consolas" panose="020B0609020204030204" pitchFamily="49" charset="0"/>
              </a:rPr>
              <a:t>arg</a:t>
            </a:r>
            <a:r>
              <a:rPr lang="en-US" sz="1400" b="0" dirty="0">
                <a:solidFill>
                  <a:srgbClr val="FFFFFF"/>
                </a:solidFill>
                <a:effectLst/>
                <a:latin typeface="Consolas" panose="020B0609020204030204" pitchFamily="49" charset="0"/>
              </a:rPr>
              <a:t> created</a:t>
            </a:r>
          </a:p>
          <a:p>
            <a:r>
              <a:rPr lang="en-US" sz="1400" b="0" dirty="0" err="1">
                <a:solidFill>
                  <a:srgbClr val="FFFFFF"/>
                </a:solidFill>
                <a:effectLst/>
                <a:latin typeface="Consolas" panose="020B0609020204030204" pitchFamily="49" charset="0"/>
              </a:rPr>
              <a:t>Move_Semantics</a:t>
            </a:r>
            <a:r>
              <a:rPr lang="en-US" sz="1400" b="0" dirty="0">
                <a:solidFill>
                  <a:srgbClr val="D4D4D4"/>
                </a:solidFill>
                <a:effectLst/>
                <a:latin typeface="Consolas" panose="020B0609020204030204" pitchFamily="49" charset="0"/>
              </a:rPr>
              <a:t>!</a:t>
            </a:r>
            <a:r>
              <a:rPr lang="en-US" sz="1400" b="0" dirty="0">
                <a:solidFill>
                  <a:srgbClr val="FFFFFF"/>
                </a:solidFill>
                <a:effectLst/>
                <a:latin typeface="Consolas" panose="020B0609020204030204" pitchFamily="49" charset="0"/>
              </a:rPr>
              <a:t> moved  </a:t>
            </a:r>
            <a:r>
              <a:rPr lang="en-US" sz="1400" b="0" dirty="0">
                <a:solidFill>
                  <a:srgbClr val="D4D4D4"/>
                </a:solidFill>
                <a:effectLst/>
                <a:latin typeface="Consolas" panose="020B0609020204030204" pitchFamily="49" charset="0"/>
              </a:rPr>
              <a:t>&lt;--</a:t>
            </a:r>
            <a:r>
              <a:rPr lang="en-US" sz="1400" b="0" dirty="0">
                <a:solidFill>
                  <a:srgbClr val="FFFFFF"/>
                </a:solidFill>
                <a:effectLst/>
                <a:latin typeface="Consolas" panose="020B0609020204030204" pitchFamily="49" charset="0"/>
              </a:rPr>
              <a:t> Temporary </a:t>
            </a:r>
            <a:r>
              <a:rPr lang="en-US" sz="1400" b="0" dirty="0" err="1">
                <a:solidFill>
                  <a:srgbClr val="FFFFFF"/>
                </a:solidFill>
                <a:effectLst/>
                <a:latin typeface="Consolas" panose="020B0609020204030204" pitchFamily="49" charset="0"/>
              </a:rPr>
              <a:t>arg</a:t>
            </a:r>
            <a:r>
              <a:rPr lang="en-US" sz="1400" b="0" dirty="0">
                <a:solidFill>
                  <a:srgbClr val="FFFFFF"/>
                </a:solidFill>
                <a:effectLst/>
                <a:latin typeface="Consolas" panose="020B0609020204030204" pitchFamily="49" charset="0"/>
              </a:rPr>
              <a:t> moved into vector</a:t>
            </a:r>
          </a:p>
          <a:p>
            <a:r>
              <a:rPr lang="en-US" sz="1400" b="0" dirty="0">
                <a:solidFill>
                  <a:srgbClr val="FFFFFF"/>
                </a:solidFill>
                <a:effectLst/>
                <a:latin typeface="Consolas" panose="020B0609020204030204" pitchFamily="49" charset="0"/>
              </a:rPr>
              <a:t>String allocated </a:t>
            </a:r>
            <a:r>
              <a:rPr lang="en-US" sz="1400" b="0" dirty="0">
                <a:solidFill>
                  <a:srgbClr val="B5CEA8"/>
                </a:solidFill>
                <a:effectLst/>
                <a:latin typeface="Consolas" panose="020B0609020204030204" pitchFamily="49" charset="0"/>
              </a:rPr>
              <a:t>6</a:t>
            </a:r>
            <a:r>
              <a:rPr lang="en-US" sz="1400" b="0" dirty="0">
                <a:solidFill>
                  <a:srgbClr val="FFFFFF"/>
                </a:solidFill>
                <a:effectLst/>
                <a:latin typeface="Consolas" panose="020B0609020204030204" pitchFamily="49" charset="0"/>
              </a:rPr>
              <a:t>     </a:t>
            </a:r>
            <a:r>
              <a:rPr lang="en-US" sz="1400" b="0" dirty="0">
                <a:solidFill>
                  <a:srgbClr val="D4D4D4"/>
                </a:solidFill>
                <a:effectLst/>
                <a:latin typeface="Consolas" panose="020B0609020204030204" pitchFamily="49" charset="0"/>
              </a:rPr>
              <a:t>&lt;--</a:t>
            </a:r>
            <a:r>
              <a:rPr lang="en-US" sz="1400" b="0" dirty="0">
                <a:solidFill>
                  <a:srgbClr val="FFFFFF"/>
                </a:solidFill>
                <a:effectLst/>
                <a:latin typeface="Consolas" panose="020B0609020204030204" pitchFamily="49" charset="0"/>
              </a:rPr>
              <a:t> New vector </a:t>
            </a:r>
            <a:r>
              <a:rPr lang="en-US" sz="1400" b="0" dirty="0">
                <a:solidFill>
                  <a:srgbClr val="9CDCFE"/>
                </a:solidFill>
                <a:effectLst/>
                <a:latin typeface="Consolas" panose="020B0609020204030204" pitchFamily="49" charset="0"/>
              </a:rPr>
              <a:t>item</a:t>
            </a:r>
            <a:r>
              <a:rPr lang="en-US" sz="1400" b="0" dirty="0">
                <a:solidFill>
                  <a:srgbClr val="FFFFFF"/>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FFFFFF"/>
                </a:solidFill>
                <a:effectLst/>
                <a:latin typeface="Consolas" panose="020B0609020204030204" pitchFamily="49" charset="0"/>
              </a:rPr>
              <a:t>] created</a:t>
            </a:r>
          </a:p>
          <a:p>
            <a:r>
              <a:rPr lang="en-US" sz="1400" b="0" dirty="0">
                <a:solidFill>
                  <a:srgbClr val="FFFFFF"/>
                </a:solidFill>
                <a:effectLst/>
                <a:latin typeface="Consolas" panose="020B0609020204030204" pitchFamily="49" charset="0"/>
              </a:rPr>
              <a:t>Hello copied           </a:t>
            </a:r>
            <a:r>
              <a:rPr lang="en-US" sz="1400" b="0" dirty="0">
                <a:solidFill>
                  <a:srgbClr val="D4D4D4"/>
                </a:solidFill>
                <a:effectLst/>
                <a:latin typeface="Consolas" panose="020B0609020204030204" pitchFamily="49" charset="0"/>
              </a:rPr>
              <a:t>&lt;--</a:t>
            </a:r>
            <a:r>
              <a:rPr lang="en-US" sz="1400" b="0" dirty="0">
                <a:solidFill>
                  <a:srgbClr val="FFFFFF"/>
                </a:solidFill>
                <a:effectLst/>
                <a:latin typeface="Consolas" panose="020B0609020204030204" pitchFamily="49" charset="0"/>
              </a:rPr>
              <a:t> </a:t>
            </a:r>
            <a:r>
              <a:rPr lang="en-US" sz="1400" b="0" dirty="0">
                <a:solidFill>
                  <a:srgbClr val="9CDCFE"/>
                </a:solidFill>
                <a:effectLst/>
                <a:latin typeface="Consolas" panose="020B0609020204030204" pitchFamily="49" charset="0"/>
              </a:rPr>
              <a:t>item</a:t>
            </a:r>
            <a:r>
              <a:rPr lang="en-US" sz="1400" b="0" dirty="0">
                <a:solidFill>
                  <a:srgbClr val="FFFFFF"/>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FFFFFF"/>
                </a:solidFill>
                <a:effectLst/>
                <a:latin typeface="Consolas" panose="020B0609020204030204" pitchFamily="49" charset="0"/>
              </a:rPr>
              <a:t>] copied</a:t>
            </a:r>
            <a:r>
              <a:rPr lang="en-US" sz="1400" b="0" dirty="0">
                <a:solidFill>
                  <a:srgbClr val="D4D4D4"/>
                </a:solidFill>
                <a:effectLst/>
                <a:latin typeface="Consolas" panose="020B0609020204030204" pitchFamily="49" charset="0"/>
              </a:rPr>
              <a:t>!!!</a:t>
            </a:r>
            <a:r>
              <a:rPr lang="en-US" sz="1400" b="0" dirty="0">
                <a:solidFill>
                  <a:srgbClr val="FFFFFF"/>
                </a:solidFill>
                <a:effectLst/>
                <a:latin typeface="Consolas" panose="020B0609020204030204" pitchFamily="49" charset="0"/>
              </a:rPr>
              <a:t> Why </a:t>
            </a:r>
            <a:r>
              <a:rPr lang="en-US" sz="1400" b="0" dirty="0">
                <a:solidFill>
                  <a:schemeClr val="bg1"/>
                </a:solidFill>
                <a:effectLst/>
                <a:latin typeface="Consolas" panose="020B0609020204030204" pitchFamily="49" charset="0"/>
              </a:rPr>
              <a:t>isn't move happening?</a:t>
            </a:r>
          </a:p>
          <a:p>
            <a:r>
              <a:rPr lang="en-US" sz="1400" b="0" dirty="0">
                <a:solidFill>
                  <a:schemeClr val="bg1"/>
                </a:solidFill>
                <a:effectLst/>
                <a:latin typeface="Consolas" panose="020B0609020204030204" pitchFamily="49" charset="0"/>
              </a:rPr>
              <a:t>Hello deleted          &lt;-- original item[0] deleted!!!</a:t>
            </a:r>
          </a:p>
        </p:txBody>
      </p:sp>
      <p:pic>
        <p:nvPicPr>
          <p:cNvPr id="5" name="Picture 2" descr="Download Free Tux Kernel Racer Penguins Linux Penguin ICON favicon ...">
            <a:extLst>
              <a:ext uri="{FF2B5EF4-FFF2-40B4-BE49-F238E27FC236}">
                <a16:creationId xmlns:a16="http://schemas.microsoft.com/office/drawing/2014/main" id="{24ED9841-C394-8815-A81E-9C6ABABD4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3078" y="3130799"/>
            <a:ext cx="367615" cy="496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135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0821C4-6809-B632-3FF6-F95669CE09F8}"/>
              </a:ext>
            </a:extLst>
          </p:cNvPr>
          <p:cNvSpPr>
            <a:spLocks noGrp="1"/>
          </p:cNvSpPr>
          <p:nvPr>
            <p:ph type="body" sz="quarter" idx="10"/>
          </p:nvPr>
        </p:nvSpPr>
        <p:spPr/>
        <p:txBody>
          <a:bodyPr/>
          <a:lstStyle/>
          <a:p>
            <a:r>
              <a:rPr lang="en-GB" cap="none" dirty="0" err="1"/>
              <a:t>noexcept</a:t>
            </a:r>
            <a:endParaRPr lang="en-GB" cap="none" dirty="0"/>
          </a:p>
        </p:txBody>
      </p:sp>
      <p:sp>
        <p:nvSpPr>
          <p:cNvPr id="3" name="Text Placeholder 2">
            <a:extLst>
              <a:ext uri="{FF2B5EF4-FFF2-40B4-BE49-F238E27FC236}">
                <a16:creationId xmlns:a16="http://schemas.microsoft.com/office/drawing/2014/main" id="{93AE7F7A-6A38-CD86-D9AF-5DAE4A515D09}"/>
              </a:ext>
            </a:extLst>
          </p:cNvPr>
          <p:cNvSpPr>
            <a:spLocks noGrp="1"/>
          </p:cNvSpPr>
          <p:nvPr>
            <p:ph type="body" sz="quarter" idx="15"/>
          </p:nvPr>
        </p:nvSpPr>
        <p:spPr>
          <a:xfrm>
            <a:off x="4903122" y="455174"/>
            <a:ext cx="7341482" cy="2622814"/>
          </a:xfrm>
        </p:spPr>
        <p:txBody>
          <a:bodyPr/>
          <a:lstStyle/>
          <a:p>
            <a:r>
              <a:rPr lang="en-US" sz="1800" b="1" dirty="0">
                <a:solidFill>
                  <a:srgbClr val="000000"/>
                </a:solidFill>
                <a:effectLst/>
                <a:latin typeface="+mn-lt"/>
              </a:rPr>
              <a:t>Vector re-allocation didn't use our move constructor!</a:t>
            </a:r>
          </a:p>
          <a:p>
            <a:endParaRPr lang="en-US" sz="1800" b="1" dirty="0">
              <a:solidFill>
                <a:srgbClr val="000000"/>
              </a:solidFill>
              <a:effectLst/>
              <a:latin typeface="+mn-lt"/>
            </a:endParaRPr>
          </a:p>
          <a:p>
            <a:r>
              <a:rPr lang="en-US" sz="1800" b="1" dirty="0">
                <a:solidFill>
                  <a:srgbClr val="000000"/>
                </a:solidFill>
                <a:effectLst/>
                <a:latin typeface="+mn-lt"/>
              </a:rPr>
              <a:t>STL requires move operations to provide a no-throw guarantee!</a:t>
            </a:r>
          </a:p>
          <a:p>
            <a:endParaRPr lang="en-US" sz="1800" b="1" dirty="0">
              <a:solidFill>
                <a:srgbClr val="000000"/>
              </a:solidFill>
              <a:effectLst/>
              <a:latin typeface="+mn-lt"/>
            </a:endParaRPr>
          </a:p>
          <a:p>
            <a:r>
              <a:rPr lang="en-US" sz="1800" b="1" dirty="0">
                <a:solidFill>
                  <a:srgbClr val="000000"/>
                </a:solidFill>
                <a:effectLst/>
                <a:latin typeface="+mn-lt"/>
              </a:rPr>
              <a:t>add </a:t>
            </a:r>
            <a:r>
              <a:rPr lang="en-US" sz="1800" b="1" dirty="0" err="1">
                <a:solidFill>
                  <a:srgbClr val="000000"/>
                </a:solidFill>
                <a:effectLst/>
                <a:latin typeface="+mn-lt"/>
              </a:rPr>
              <a:t>noexcept</a:t>
            </a:r>
            <a:r>
              <a:rPr lang="en-US" sz="1800" b="1" dirty="0">
                <a:solidFill>
                  <a:srgbClr val="000000"/>
                </a:solidFill>
                <a:effectLst/>
                <a:latin typeface="+mn-lt"/>
              </a:rPr>
              <a:t> to our move operations</a:t>
            </a:r>
            <a:endParaRPr lang="en-US" sz="1800" dirty="0">
              <a:latin typeface="+mn-lt"/>
            </a:endParaRPr>
          </a:p>
        </p:txBody>
      </p:sp>
      <p:sp>
        <p:nvSpPr>
          <p:cNvPr id="4" name="TextBox 3">
            <a:extLst>
              <a:ext uri="{FF2B5EF4-FFF2-40B4-BE49-F238E27FC236}">
                <a16:creationId xmlns:a16="http://schemas.microsoft.com/office/drawing/2014/main" id="{A1FDD922-7862-1547-8759-B7DF55A8CC83}"/>
              </a:ext>
            </a:extLst>
          </p:cNvPr>
          <p:cNvSpPr txBox="1"/>
          <p:nvPr/>
        </p:nvSpPr>
        <p:spPr>
          <a:xfrm>
            <a:off x="4826525" y="2798026"/>
            <a:ext cx="6536553" cy="1210490"/>
          </a:xfrm>
          <a:prstGeom prst="rect">
            <a:avLst/>
          </a:prstGeom>
          <a:solidFill>
            <a:srgbClr val="000000"/>
          </a:solidFill>
        </p:spPr>
        <p:txBody>
          <a:bodyPr wrap="square" anchor="ctr">
            <a:noAutofit/>
          </a:bodyPr>
          <a:lstStyle/>
          <a:p>
            <a:r>
              <a:rPr lang="en-US" b="0" dirty="0">
                <a:solidFill>
                  <a:srgbClr val="569CD6"/>
                </a:solidFill>
                <a:effectLst/>
                <a:latin typeface="Consolas" panose="020B0609020204030204" pitchFamily="49" charset="0"/>
              </a:rPr>
              <a:t>class</a:t>
            </a:r>
            <a:r>
              <a:rPr lang="en-US" b="0" dirty="0">
                <a:solidFill>
                  <a:srgbClr val="FFFFFF"/>
                </a:solidFill>
                <a:effectLst/>
                <a:latin typeface="Consolas" panose="020B0609020204030204" pitchFamily="49" charset="0"/>
              </a:rPr>
              <a:t> </a:t>
            </a:r>
            <a:r>
              <a:rPr lang="en-US" b="0" dirty="0">
                <a:solidFill>
                  <a:srgbClr val="4EC9B0"/>
                </a:solidFill>
                <a:effectLst/>
                <a:latin typeface="Consolas" panose="020B0609020204030204" pitchFamily="49" charset="0"/>
              </a:rPr>
              <a:t>String</a:t>
            </a:r>
            <a:r>
              <a:rPr lang="en-US" b="0" dirty="0">
                <a:solidFill>
                  <a:srgbClr val="FFFFFF"/>
                </a:solidFill>
                <a:effectLst/>
                <a:latin typeface="Consolas" panose="020B0609020204030204" pitchFamily="49" charset="0"/>
              </a:rPr>
              <a:t> {</a:t>
            </a:r>
          </a:p>
          <a:p>
            <a:r>
              <a:rPr lang="en-US" b="0" dirty="0">
                <a:solidFill>
                  <a:srgbClr val="569CD6"/>
                </a:solidFill>
                <a:effectLst/>
                <a:latin typeface="Consolas" panose="020B0609020204030204" pitchFamily="49" charset="0"/>
              </a:rPr>
              <a:t>public:</a:t>
            </a:r>
            <a:endParaRPr lang="en-US" b="0" dirty="0">
              <a:solidFill>
                <a:srgbClr val="FFFFFF"/>
              </a:solidFill>
              <a:effectLst/>
              <a:latin typeface="Consolas" panose="020B0609020204030204" pitchFamily="49" charset="0"/>
            </a:endParaRPr>
          </a:p>
          <a:p>
            <a:r>
              <a:rPr lang="en-US" b="0" dirty="0">
                <a:solidFill>
                  <a:srgbClr val="FFFFFF"/>
                </a:solidFill>
                <a:effectLst/>
                <a:latin typeface="Consolas" panose="020B0609020204030204" pitchFamily="49" charset="0"/>
              </a:rPr>
              <a:t>    </a:t>
            </a:r>
            <a:r>
              <a:rPr lang="en-US" b="0" dirty="0">
                <a:solidFill>
                  <a:srgbClr val="DCDCAA"/>
                </a:solidFill>
                <a:effectLst/>
                <a:latin typeface="Consolas" panose="020B0609020204030204" pitchFamily="49" charset="0"/>
              </a:rPr>
              <a:t>String</a:t>
            </a:r>
            <a:r>
              <a:rPr lang="en-US" b="0" dirty="0">
                <a:solidFill>
                  <a:srgbClr val="FFFFFF"/>
                </a:solidFill>
                <a:effectLst/>
                <a:latin typeface="Consolas" panose="020B0609020204030204" pitchFamily="49" charset="0"/>
              </a:rPr>
              <a:t>(</a:t>
            </a:r>
            <a:r>
              <a:rPr lang="en-US" b="0" dirty="0">
                <a:solidFill>
                  <a:srgbClr val="4EC9B0"/>
                </a:solidFill>
                <a:effectLst/>
                <a:latin typeface="Consolas" panose="020B0609020204030204" pitchFamily="49" charset="0"/>
              </a:rPr>
              <a:t>String</a:t>
            </a:r>
            <a:r>
              <a:rPr lang="en-US" b="0" dirty="0">
                <a:solidFill>
                  <a:srgbClr val="569CD6"/>
                </a:solidFill>
                <a:effectLst/>
                <a:latin typeface="Consolas" panose="020B0609020204030204" pitchFamily="49" charset="0"/>
              </a:rPr>
              <a:t>&amp;&amp;</a:t>
            </a:r>
            <a:r>
              <a:rPr lang="en-US" b="0" dirty="0">
                <a:solidFill>
                  <a:srgbClr val="FFFFFF"/>
                </a:solidFill>
                <a:effectLst/>
                <a:latin typeface="Consolas" panose="020B0609020204030204" pitchFamily="49" charset="0"/>
              </a:rPr>
              <a:t>) </a:t>
            </a:r>
            <a:r>
              <a:rPr lang="en-US" b="0" dirty="0" err="1">
                <a:solidFill>
                  <a:srgbClr val="569CD6"/>
                </a:solidFill>
                <a:effectLst/>
                <a:latin typeface="Consolas" panose="020B0609020204030204" pitchFamily="49" charset="0"/>
              </a:rPr>
              <a:t>noexcept</a:t>
            </a:r>
            <a:endParaRPr lang="en-US" b="0" dirty="0">
              <a:solidFill>
                <a:srgbClr val="FFFFFF"/>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4ACA0744-9FC3-BC27-C33F-2D1F037B7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8225" y="2798026"/>
            <a:ext cx="363809" cy="4604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7FD47F8-A545-6E42-F5E1-2CB12663B207}"/>
              </a:ext>
            </a:extLst>
          </p:cNvPr>
          <p:cNvSpPr txBox="1"/>
          <p:nvPr/>
        </p:nvSpPr>
        <p:spPr>
          <a:xfrm>
            <a:off x="4826525" y="4208308"/>
            <a:ext cx="6536553" cy="1600438"/>
          </a:xfrm>
          <a:prstGeom prst="rect">
            <a:avLst/>
          </a:prstGeom>
          <a:solidFill>
            <a:srgbClr val="000000"/>
          </a:solidFill>
        </p:spPr>
        <p:txBody>
          <a:bodyPr wrap="square">
            <a:spAutoFit/>
          </a:bodyPr>
          <a:lstStyle/>
          <a:p>
            <a:r>
              <a:rPr lang="en-US" sz="1400" b="0" dirty="0">
                <a:solidFill>
                  <a:srgbClr val="FFFFFF"/>
                </a:solidFill>
                <a:effectLst/>
                <a:latin typeface="Consolas" panose="020B0609020204030204" pitchFamily="49" charset="0"/>
              </a:rPr>
              <a:t>String allocated </a:t>
            </a:r>
            <a:r>
              <a:rPr lang="en-US" sz="1400" b="0" dirty="0">
                <a:solidFill>
                  <a:srgbClr val="B5CEA8"/>
                </a:solidFill>
                <a:effectLst/>
                <a:latin typeface="Consolas" panose="020B0609020204030204" pitchFamily="49" charset="0"/>
              </a:rPr>
              <a:t>6</a:t>
            </a:r>
            <a:r>
              <a:rPr lang="en-US" sz="1400" b="0" dirty="0">
                <a:solidFill>
                  <a:srgbClr val="FFFFFF"/>
                </a:solidFill>
                <a:effectLst/>
                <a:latin typeface="Consolas" panose="020B0609020204030204" pitchFamily="49" charset="0"/>
              </a:rPr>
              <a:t>     </a:t>
            </a:r>
            <a:r>
              <a:rPr lang="en-US" sz="1400" b="0" dirty="0">
                <a:solidFill>
                  <a:srgbClr val="D4D4D4"/>
                </a:solidFill>
                <a:effectLst/>
                <a:latin typeface="Consolas" panose="020B0609020204030204" pitchFamily="49" charset="0"/>
              </a:rPr>
              <a:t>&lt;--</a:t>
            </a:r>
            <a:r>
              <a:rPr lang="en-US" sz="1400" b="0" dirty="0">
                <a:solidFill>
                  <a:srgbClr val="FFFFFF"/>
                </a:solidFill>
                <a:effectLst/>
                <a:latin typeface="Consolas" panose="020B0609020204030204" pitchFamily="49" charset="0"/>
              </a:rPr>
              <a:t> Temporary </a:t>
            </a:r>
            <a:r>
              <a:rPr lang="en-US" sz="1400" b="0" dirty="0" err="1">
                <a:solidFill>
                  <a:srgbClr val="FFFFFF"/>
                </a:solidFill>
                <a:effectLst/>
                <a:latin typeface="Consolas" panose="020B0609020204030204" pitchFamily="49" charset="0"/>
              </a:rPr>
              <a:t>arg</a:t>
            </a:r>
            <a:r>
              <a:rPr lang="en-US" sz="1400" b="0" dirty="0">
                <a:solidFill>
                  <a:srgbClr val="FFFFFF"/>
                </a:solidFill>
                <a:effectLst/>
                <a:latin typeface="Consolas" panose="020B0609020204030204" pitchFamily="49" charset="0"/>
              </a:rPr>
              <a:t> created</a:t>
            </a:r>
          </a:p>
          <a:p>
            <a:r>
              <a:rPr lang="en-US" sz="1400" b="0" dirty="0">
                <a:solidFill>
                  <a:srgbClr val="FFFFFF"/>
                </a:solidFill>
                <a:effectLst/>
                <a:latin typeface="Consolas" panose="020B0609020204030204" pitchFamily="49" charset="0"/>
              </a:rPr>
              <a:t>Hello moved            </a:t>
            </a:r>
            <a:r>
              <a:rPr lang="en-US" sz="1400" b="0" dirty="0">
                <a:solidFill>
                  <a:srgbClr val="D4D4D4"/>
                </a:solidFill>
                <a:effectLst/>
                <a:latin typeface="Consolas" panose="020B0609020204030204" pitchFamily="49" charset="0"/>
              </a:rPr>
              <a:t>&lt;--</a:t>
            </a:r>
            <a:r>
              <a:rPr lang="en-US" sz="1400" b="0" dirty="0">
                <a:solidFill>
                  <a:srgbClr val="FFFFFF"/>
                </a:solidFill>
                <a:effectLst/>
                <a:latin typeface="Consolas" panose="020B0609020204030204" pitchFamily="49" charset="0"/>
              </a:rPr>
              <a:t> Temporary </a:t>
            </a:r>
            <a:r>
              <a:rPr lang="en-US" sz="1400" b="0" dirty="0" err="1">
                <a:solidFill>
                  <a:srgbClr val="FFFFFF"/>
                </a:solidFill>
                <a:effectLst/>
                <a:latin typeface="Consolas" panose="020B0609020204030204" pitchFamily="49" charset="0"/>
              </a:rPr>
              <a:t>arg</a:t>
            </a:r>
            <a:r>
              <a:rPr lang="en-US" sz="1400" b="0" dirty="0">
                <a:solidFill>
                  <a:srgbClr val="FFFFFF"/>
                </a:solidFill>
                <a:effectLst/>
                <a:latin typeface="Consolas" panose="020B0609020204030204" pitchFamily="49" charset="0"/>
              </a:rPr>
              <a:t> moved into vector</a:t>
            </a:r>
          </a:p>
          <a:p>
            <a:br>
              <a:rPr lang="en-US" sz="1400" b="0" dirty="0">
                <a:solidFill>
                  <a:srgbClr val="FFFFFF"/>
                </a:solidFill>
                <a:effectLst/>
                <a:latin typeface="Consolas" panose="020B0609020204030204" pitchFamily="49" charset="0"/>
              </a:rPr>
            </a:br>
            <a:r>
              <a:rPr lang="en-US" sz="1400" b="0" dirty="0">
                <a:solidFill>
                  <a:srgbClr val="7CA668"/>
                </a:solidFill>
                <a:effectLst/>
                <a:latin typeface="Consolas" panose="020B0609020204030204" pitchFamily="49" charset="0"/>
              </a:rPr>
              <a:t>// </a:t>
            </a:r>
            <a:r>
              <a:rPr lang="en-US" sz="1400" b="0" dirty="0" err="1">
                <a:solidFill>
                  <a:srgbClr val="7CA668"/>
                </a:solidFill>
                <a:effectLst/>
                <a:latin typeface="Consolas" panose="020B0609020204030204" pitchFamily="49" charset="0"/>
              </a:rPr>
              <a:t>Push_back</a:t>
            </a:r>
            <a:r>
              <a:rPr lang="en-US" sz="1400" b="0" dirty="0">
                <a:solidFill>
                  <a:srgbClr val="7CA668"/>
                </a:solidFill>
                <a:effectLst/>
                <a:latin typeface="Consolas" panose="020B0609020204030204" pitchFamily="49" charset="0"/>
              </a:rPr>
              <a:t> makes vector grow - has to reallocate</a:t>
            </a:r>
            <a:endParaRPr lang="en-US" sz="1400" b="0" dirty="0">
              <a:solidFill>
                <a:srgbClr val="FFFFFF"/>
              </a:solidFill>
              <a:effectLst/>
              <a:latin typeface="Consolas" panose="020B0609020204030204" pitchFamily="49" charset="0"/>
            </a:endParaRPr>
          </a:p>
          <a:p>
            <a:r>
              <a:rPr lang="en-US" sz="1400" b="0" dirty="0">
                <a:solidFill>
                  <a:srgbClr val="FFFFFF"/>
                </a:solidFill>
                <a:effectLst/>
                <a:latin typeface="Consolas" panose="020B0609020204030204" pitchFamily="49" charset="0"/>
              </a:rPr>
              <a:t>String allocated </a:t>
            </a:r>
            <a:r>
              <a:rPr lang="en-US" sz="1400" b="0" dirty="0">
                <a:solidFill>
                  <a:srgbClr val="B5CEA8"/>
                </a:solidFill>
                <a:effectLst/>
                <a:latin typeface="Consolas" panose="020B0609020204030204" pitchFamily="49" charset="0"/>
              </a:rPr>
              <a:t>16</a:t>
            </a:r>
            <a:r>
              <a:rPr lang="en-US" sz="1400" b="0" dirty="0">
                <a:solidFill>
                  <a:srgbClr val="FFFFFF"/>
                </a:solidFill>
                <a:effectLst/>
                <a:latin typeface="Consolas" panose="020B0609020204030204" pitchFamily="49" charset="0"/>
              </a:rPr>
              <a:t>    </a:t>
            </a:r>
            <a:r>
              <a:rPr lang="en-US" sz="1400" b="0" dirty="0">
                <a:solidFill>
                  <a:srgbClr val="D4D4D4"/>
                </a:solidFill>
                <a:effectLst/>
                <a:latin typeface="Consolas" panose="020B0609020204030204" pitchFamily="49" charset="0"/>
              </a:rPr>
              <a:t>&lt;--</a:t>
            </a:r>
            <a:r>
              <a:rPr lang="en-US" sz="1400" b="0" dirty="0">
                <a:solidFill>
                  <a:srgbClr val="FFFFFF"/>
                </a:solidFill>
                <a:effectLst/>
                <a:latin typeface="Consolas" panose="020B0609020204030204" pitchFamily="49" charset="0"/>
              </a:rPr>
              <a:t> Temporary </a:t>
            </a:r>
            <a:r>
              <a:rPr lang="en-US" sz="1400" b="0" dirty="0" err="1">
                <a:solidFill>
                  <a:srgbClr val="FFFFFF"/>
                </a:solidFill>
                <a:effectLst/>
                <a:latin typeface="Consolas" panose="020B0609020204030204" pitchFamily="49" charset="0"/>
              </a:rPr>
              <a:t>arg</a:t>
            </a:r>
            <a:r>
              <a:rPr lang="en-US" sz="1400" b="0" dirty="0">
                <a:solidFill>
                  <a:srgbClr val="FFFFFF"/>
                </a:solidFill>
                <a:effectLst/>
                <a:latin typeface="Consolas" panose="020B0609020204030204" pitchFamily="49" charset="0"/>
              </a:rPr>
              <a:t> created</a:t>
            </a:r>
          </a:p>
          <a:p>
            <a:r>
              <a:rPr lang="en-US" sz="1400" b="0" dirty="0" err="1">
                <a:solidFill>
                  <a:srgbClr val="FFFFFF"/>
                </a:solidFill>
                <a:effectLst/>
                <a:latin typeface="Consolas" panose="020B0609020204030204" pitchFamily="49" charset="0"/>
              </a:rPr>
              <a:t>Move_Semantics</a:t>
            </a:r>
            <a:r>
              <a:rPr lang="en-US" sz="1400" b="0" dirty="0">
                <a:solidFill>
                  <a:srgbClr val="D4D4D4"/>
                </a:solidFill>
                <a:effectLst/>
                <a:latin typeface="Consolas" panose="020B0609020204030204" pitchFamily="49" charset="0"/>
              </a:rPr>
              <a:t>!</a:t>
            </a:r>
            <a:r>
              <a:rPr lang="en-US" sz="1400" b="0" dirty="0">
                <a:solidFill>
                  <a:srgbClr val="FFFFFF"/>
                </a:solidFill>
                <a:effectLst/>
                <a:latin typeface="Consolas" panose="020B0609020204030204" pitchFamily="49" charset="0"/>
              </a:rPr>
              <a:t> moved  </a:t>
            </a:r>
            <a:r>
              <a:rPr lang="en-US" sz="1400" b="0" dirty="0">
                <a:solidFill>
                  <a:srgbClr val="D4D4D4"/>
                </a:solidFill>
                <a:effectLst/>
                <a:latin typeface="Consolas" panose="020B0609020204030204" pitchFamily="49" charset="0"/>
              </a:rPr>
              <a:t>&lt;--</a:t>
            </a:r>
            <a:r>
              <a:rPr lang="en-US" sz="1400" b="0" dirty="0">
                <a:solidFill>
                  <a:srgbClr val="FFFFFF"/>
                </a:solidFill>
                <a:effectLst/>
                <a:latin typeface="Consolas" panose="020B0609020204030204" pitchFamily="49" charset="0"/>
              </a:rPr>
              <a:t> Temporary </a:t>
            </a:r>
            <a:r>
              <a:rPr lang="en-US" sz="1400" b="0" dirty="0" err="1">
                <a:solidFill>
                  <a:srgbClr val="FFFFFF"/>
                </a:solidFill>
                <a:effectLst/>
                <a:latin typeface="Consolas" panose="020B0609020204030204" pitchFamily="49" charset="0"/>
              </a:rPr>
              <a:t>arg</a:t>
            </a:r>
            <a:r>
              <a:rPr lang="en-US" sz="1400" b="0" dirty="0">
                <a:solidFill>
                  <a:srgbClr val="FFFFFF"/>
                </a:solidFill>
                <a:effectLst/>
                <a:latin typeface="Consolas" panose="020B0609020204030204" pitchFamily="49" charset="0"/>
              </a:rPr>
              <a:t> moved into vector</a:t>
            </a:r>
          </a:p>
          <a:p>
            <a:r>
              <a:rPr lang="en-US" sz="1400" b="0" dirty="0">
                <a:solidFill>
                  <a:srgbClr val="FFFFFF"/>
                </a:solidFill>
                <a:effectLst/>
                <a:latin typeface="Consolas" panose="020B0609020204030204" pitchFamily="49" charset="0"/>
              </a:rPr>
              <a:t>Hello moved            </a:t>
            </a:r>
            <a:r>
              <a:rPr lang="en-US" sz="1400" b="0" dirty="0">
                <a:solidFill>
                  <a:srgbClr val="D4D4D4"/>
                </a:solidFill>
                <a:effectLst/>
                <a:latin typeface="Consolas" panose="020B0609020204030204" pitchFamily="49" charset="0"/>
              </a:rPr>
              <a:t>&lt;--</a:t>
            </a:r>
            <a:r>
              <a:rPr lang="en-US" sz="1400" b="0" dirty="0">
                <a:solidFill>
                  <a:srgbClr val="FFFFFF"/>
                </a:solidFill>
                <a:effectLst/>
                <a:latin typeface="Consolas" panose="020B0609020204030204" pitchFamily="49" charset="0"/>
              </a:rPr>
              <a:t> Original </a:t>
            </a:r>
            <a:r>
              <a:rPr lang="en-US" sz="1400" b="0" dirty="0">
                <a:solidFill>
                  <a:srgbClr val="9CDCFE"/>
                </a:solidFill>
                <a:effectLst/>
                <a:latin typeface="Consolas" panose="020B0609020204030204" pitchFamily="49" charset="0"/>
              </a:rPr>
              <a:t>item</a:t>
            </a:r>
            <a:r>
              <a:rPr lang="en-US" sz="1400" b="0" dirty="0">
                <a:solidFill>
                  <a:srgbClr val="FFFFFF"/>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FFFFFF"/>
                </a:solidFill>
                <a:effectLst/>
                <a:latin typeface="Consolas" panose="020B0609020204030204" pitchFamily="49" charset="0"/>
              </a:rPr>
              <a:t>] moved</a:t>
            </a:r>
          </a:p>
        </p:txBody>
      </p:sp>
      <p:pic>
        <p:nvPicPr>
          <p:cNvPr id="7" name="Picture 2" descr="Download Free Tux Kernel Racer Penguins Linux Penguin ICON favicon ...">
            <a:extLst>
              <a:ext uri="{FF2B5EF4-FFF2-40B4-BE49-F238E27FC236}">
                <a16:creationId xmlns:a16="http://schemas.microsoft.com/office/drawing/2014/main" id="{071DFA14-8654-6AF0-0363-AC1601BFD1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18225" y="4208308"/>
            <a:ext cx="367615" cy="496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44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BD43A3-9375-C809-D605-D85CD22AA6E0}"/>
              </a:ext>
            </a:extLst>
          </p:cNvPr>
          <p:cNvSpPr>
            <a:spLocks noGrp="1"/>
          </p:cNvSpPr>
          <p:nvPr>
            <p:ph type="body" sz="quarter" idx="10"/>
          </p:nvPr>
        </p:nvSpPr>
        <p:spPr/>
        <p:txBody>
          <a:bodyPr/>
          <a:lstStyle/>
          <a:p>
            <a:r>
              <a:rPr lang="en-GB" cap="none" dirty="0"/>
              <a:t>Swap Strings - Requires Assignment</a:t>
            </a:r>
          </a:p>
          <a:p>
            <a:endParaRPr lang="en-GB" dirty="0"/>
          </a:p>
        </p:txBody>
      </p:sp>
      <p:sp>
        <p:nvSpPr>
          <p:cNvPr id="3" name="Text Placeholder 2">
            <a:extLst>
              <a:ext uri="{FF2B5EF4-FFF2-40B4-BE49-F238E27FC236}">
                <a16:creationId xmlns:a16="http://schemas.microsoft.com/office/drawing/2014/main" id="{44D116DB-5105-A730-7F4D-8179277AC8C8}"/>
              </a:ext>
            </a:extLst>
          </p:cNvPr>
          <p:cNvSpPr>
            <a:spLocks noGrp="1"/>
          </p:cNvSpPr>
          <p:nvPr>
            <p:ph type="body" sz="quarter" idx="15"/>
          </p:nvPr>
        </p:nvSpPr>
        <p:spPr>
          <a:xfrm>
            <a:off x="4671378" y="5931427"/>
            <a:ext cx="5803900" cy="571701"/>
          </a:xfrm>
        </p:spPr>
        <p:txBody>
          <a:bodyPr/>
          <a:lstStyle/>
          <a:p>
            <a:r>
              <a:rPr lang="en-GB" dirty="0"/>
              <a:t>assignment is copy-and-swap</a:t>
            </a:r>
          </a:p>
        </p:txBody>
      </p:sp>
      <p:sp>
        <p:nvSpPr>
          <p:cNvPr id="4" name="TextBox 3">
            <a:extLst>
              <a:ext uri="{FF2B5EF4-FFF2-40B4-BE49-F238E27FC236}">
                <a16:creationId xmlns:a16="http://schemas.microsoft.com/office/drawing/2014/main" id="{FDC70B2A-9829-9090-6E7C-678D645EA919}"/>
              </a:ext>
            </a:extLst>
          </p:cNvPr>
          <p:cNvSpPr txBox="1"/>
          <p:nvPr/>
        </p:nvSpPr>
        <p:spPr>
          <a:xfrm>
            <a:off x="4671378" y="406728"/>
            <a:ext cx="6536553" cy="1007125"/>
          </a:xfrm>
          <a:prstGeom prst="rect">
            <a:avLst/>
          </a:prstGeom>
          <a:solidFill>
            <a:srgbClr val="000000"/>
          </a:solidFill>
        </p:spPr>
        <p:txBody>
          <a:bodyPr wrap="square" anchor="ctr">
            <a:noAutofit/>
          </a:bodyPr>
          <a:lstStyle/>
          <a:p>
            <a:r>
              <a:rPr lang="en-GB" sz="1400" b="0" dirty="0">
                <a:solidFill>
                  <a:srgbClr val="4EC9B0"/>
                </a:solidFill>
                <a:effectLst/>
                <a:latin typeface="Consolas" panose="020B0609020204030204" pitchFamily="49" charset="0"/>
              </a:rPr>
              <a:t>std</a:t>
            </a:r>
            <a:r>
              <a:rPr lang="en-GB" sz="1400" b="0" dirty="0">
                <a:solidFill>
                  <a:srgbClr val="FFFFFF"/>
                </a:solidFill>
                <a:effectLst/>
                <a:latin typeface="Consolas" panose="020B0609020204030204" pitchFamily="49" charset="0"/>
              </a:rPr>
              <a:t>::</a:t>
            </a:r>
            <a:r>
              <a:rPr lang="en-GB" sz="1400" b="0" dirty="0">
                <a:solidFill>
                  <a:srgbClr val="DCDCAA"/>
                </a:solidFill>
                <a:effectLst/>
                <a:latin typeface="Consolas" panose="020B0609020204030204" pitchFamily="49" charset="0"/>
              </a:rPr>
              <a:t>swap</a:t>
            </a:r>
            <a:r>
              <a:rPr lang="en-GB" sz="1400" b="0" dirty="0">
                <a:solidFill>
                  <a:srgbClr val="FFFFFF"/>
                </a:solidFill>
                <a:effectLst/>
                <a:latin typeface="Consolas" panose="020B0609020204030204" pitchFamily="49" charset="0"/>
              </a:rPr>
              <a:t>(</a:t>
            </a:r>
            <a:r>
              <a:rPr lang="en-GB" sz="1400" b="0" dirty="0" err="1">
                <a:solidFill>
                  <a:srgbClr val="9CDCFE"/>
                </a:solidFill>
                <a:effectLst/>
                <a:latin typeface="Consolas" panose="020B0609020204030204" pitchFamily="49" charset="0"/>
              </a:rPr>
              <a:t>myV</a:t>
            </a:r>
            <a:r>
              <a:rPr lang="en-GB" sz="1400" b="0" dirty="0">
                <a:solidFill>
                  <a:srgbClr val="FFFFFF"/>
                </a:solidFill>
                <a:effectLst/>
                <a:latin typeface="Consolas" panose="020B0609020204030204" pitchFamily="49" charset="0"/>
              </a:rPr>
              <a:t>[</a:t>
            </a:r>
            <a:r>
              <a:rPr lang="en-GB" sz="1400" b="0" dirty="0">
                <a:solidFill>
                  <a:srgbClr val="B5CEA8"/>
                </a:solidFill>
                <a:effectLst/>
                <a:latin typeface="Consolas" panose="020B0609020204030204" pitchFamily="49" charset="0"/>
              </a:rPr>
              <a:t>0</a:t>
            </a:r>
            <a:r>
              <a:rPr lang="en-GB" sz="1400" b="0" dirty="0">
                <a:solidFill>
                  <a:srgbClr val="FFFFFF"/>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myV</a:t>
            </a:r>
            <a:r>
              <a:rPr lang="en-GB" sz="1400" b="0" dirty="0">
                <a:solidFill>
                  <a:srgbClr val="FFFFFF"/>
                </a:solidFill>
                <a:effectLst/>
                <a:latin typeface="Consolas" panose="020B0609020204030204" pitchFamily="49" charset="0"/>
              </a:rPr>
              <a:t>[</a:t>
            </a:r>
            <a:r>
              <a:rPr lang="en-GB" sz="1400" b="0" dirty="0">
                <a:solidFill>
                  <a:srgbClr val="B5CEA8"/>
                </a:solidFill>
                <a:effectLst/>
                <a:latin typeface="Consolas" panose="020B0609020204030204" pitchFamily="49" charset="0"/>
              </a:rPr>
              <a:t>1</a:t>
            </a:r>
            <a:r>
              <a:rPr lang="en-GB" sz="1400" b="0" dirty="0">
                <a:solidFill>
                  <a:srgbClr val="FFFFFF"/>
                </a:solidFill>
                <a:effectLst/>
                <a:latin typeface="Consolas" panose="020B0609020204030204" pitchFamily="49" charset="0"/>
              </a:rPr>
              <a:t>]);</a:t>
            </a:r>
            <a:r>
              <a:rPr lang="en-GB" sz="1400" b="0" dirty="0">
                <a:solidFill>
                  <a:srgbClr val="7CA668"/>
                </a:solidFill>
                <a:effectLst/>
                <a:latin typeface="Consolas" panose="020B0609020204030204" pitchFamily="49" charset="0"/>
              </a:rPr>
              <a:t> // temp = </a:t>
            </a:r>
            <a:r>
              <a:rPr lang="en-GB" sz="1400" b="0" dirty="0" err="1">
                <a:solidFill>
                  <a:srgbClr val="7CA668"/>
                </a:solidFill>
                <a:effectLst/>
                <a:latin typeface="Consolas" panose="020B0609020204030204" pitchFamily="49" charset="0"/>
              </a:rPr>
              <a:t>lhs</a:t>
            </a:r>
            <a:r>
              <a:rPr lang="en-GB" sz="1400" b="0" dirty="0">
                <a:solidFill>
                  <a:srgbClr val="7CA668"/>
                </a:solidFill>
                <a:effectLst/>
                <a:latin typeface="Consolas" panose="020B0609020204030204" pitchFamily="49" charset="0"/>
              </a:rPr>
              <a:t>; </a:t>
            </a:r>
            <a:r>
              <a:rPr lang="en-GB" sz="1400" b="0" dirty="0" err="1">
                <a:solidFill>
                  <a:srgbClr val="7CA668"/>
                </a:solidFill>
                <a:effectLst/>
                <a:latin typeface="Consolas" panose="020B0609020204030204" pitchFamily="49" charset="0"/>
              </a:rPr>
              <a:t>lhs</a:t>
            </a:r>
            <a:r>
              <a:rPr lang="en-GB" sz="1400" b="0" dirty="0">
                <a:solidFill>
                  <a:srgbClr val="7CA668"/>
                </a:solidFill>
                <a:effectLst/>
                <a:latin typeface="Consolas" panose="020B0609020204030204" pitchFamily="49" charset="0"/>
              </a:rPr>
              <a:t> = </a:t>
            </a:r>
            <a:r>
              <a:rPr lang="en-GB" sz="1400" b="0" dirty="0" err="1">
                <a:solidFill>
                  <a:srgbClr val="7CA668"/>
                </a:solidFill>
                <a:effectLst/>
                <a:latin typeface="Consolas" panose="020B0609020204030204" pitchFamily="49" charset="0"/>
              </a:rPr>
              <a:t>rhs</a:t>
            </a:r>
            <a:r>
              <a:rPr lang="en-GB" sz="1400" b="0" dirty="0">
                <a:solidFill>
                  <a:srgbClr val="7CA668"/>
                </a:solidFill>
                <a:effectLst/>
                <a:latin typeface="Consolas" panose="020B0609020204030204" pitchFamily="49" charset="0"/>
              </a:rPr>
              <a:t>; </a:t>
            </a:r>
            <a:r>
              <a:rPr lang="en-GB" sz="1400" b="0" dirty="0" err="1">
                <a:solidFill>
                  <a:srgbClr val="7CA668"/>
                </a:solidFill>
                <a:effectLst/>
                <a:latin typeface="Consolas" panose="020B0609020204030204" pitchFamily="49" charset="0"/>
              </a:rPr>
              <a:t>rhs</a:t>
            </a:r>
            <a:r>
              <a:rPr lang="en-GB" sz="1400" b="0" dirty="0">
                <a:solidFill>
                  <a:srgbClr val="7CA668"/>
                </a:solidFill>
                <a:effectLst/>
                <a:latin typeface="Consolas" panose="020B0609020204030204" pitchFamily="49" charset="0"/>
              </a:rPr>
              <a:t> = temp</a:t>
            </a:r>
            <a:endParaRPr lang="en-GB" sz="1400" b="0" dirty="0">
              <a:solidFill>
                <a:srgbClr val="FFFFFF"/>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B2A16DF7-62B4-DEC8-360C-1C7C2DA2D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3078" y="406728"/>
            <a:ext cx="363809" cy="4604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82A8A3-830E-6A36-C1E5-2A43C93B8F61}"/>
              </a:ext>
            </a:extLst>
          </p:cNvPr>
          <p:cNvSpPr txBox="1"/>
          <p:nvPr/>
        </p:nvSpPr>
        <p:spPr>
          <a:xfrm>
            <a:off x="4671378" y="1747848"/>
            <a:ext cx="6536553" cy="1007125"/>
          </a:xfrm>
          <a:prstGeom prst="rect">
            <a:avLst/>
          </a:prstGeom>
          <a:solidFill>
            <a:srgbClr val="000000"/>
          </a:solidFill>
        </p:spPr>
        <p:txBody>
          <a:bodyPr wrap="square" anchor="ctr">
            <a:noAutofit/>
          </a:bodyPr>
          <a:lstStyle/>
          <a:p>
            <a:r>
              <a:rPr lang="en-GB" sz="1400" b="0" dirty="0">
                <a:solidFill>
                  <a:srgbClr val="4EC9B0"/>
                </a:solidFill>
                <a:effectLst/>
                <a:latin typeface="Consolas" panose="020B0609020204030204" pitchFamily="49" charset="0"/>
              </a:rPr>
              <a:t>String</a:t>
            </a:r>
            <a:r>
              <a:rPr lang="en-GB" sz="1400" b="0" dirty="0">
                <a:solidFill>
                  <a:srgbClr val="569CD6"/>
                </a:solidFill>
                <a:effectLst/>
                <a:latin typeface="Consolas" panose="020B0609020204030204" pitchFamily="49" charset="0"/>
              </a:rPr>
              <a:t>&amp;</a:t>
            </a:r>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operator</a:t>
            </a:r>
            <a:r>
              <a:rPr lang="en-GB" sz="1400" b="0" dirty="0">
                <a:solidFill>
                  <a:srgbClr val="FFFFFF"/>
                </a:solidFill>
                <a:effectLst/>
                <a:latin typeface="Consolas" panose="020B0609020204030204" pitchFamily="49" charset="0"/>
              </a:rPr>
              <a:t>=(</a:t>
            </a:r>
            <a:r>
              <a:rPr lang="en-GB" sz="1400" b="0" dirty="0" err="1">
                <a:solidFill>
                  <a:srgbClr val="569CD6"/>
                </a:solidFill>
                <a:effectLst/>
                <a:latin typeface="Consolas" panose="020B0609020204030204" pitchFamily="49" charset="0"/>
              </a:rPr>
              <a:t>const</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String</a:t>
            </a:r>
            <a:r>
              <a:rPr lang="en-GB" sz="1400" b="0" dirty="0">
                <a:solidFill>
                  <a:srgbClr val="569CD6"/>
                </a:solidFill>
                <a:effectLst/>
                <a:latin typeface="Consolas" panose="020B0609020204030204" pitchFamily="49" charset="0"/>
              </a:rPr>
              <a:t>&amp;</a:t>
            </a:r>
            <a:r>
              <a:rPr lang="en-GB" sz="1400" b="0" dirty="0">
                <a:solidFill>
                  <a:srgbClr val="FFFFFF"/>
                </a:solidFill>
                <a:effectLst/>
                <a:latin typeface="Consolas" panose="020B0609020204030204" pitchFamily="49" charset="0"/>
              </a:rPr>
              <a:t>);</a:t>
            </a:r>
          </a:p>
        </p:txBody>
      </p:sp>
      <p:pic>
        <p:nvPicPr>
          <p:cNvPr id="7" name="Picture 6">
            <a:extLst>
              <a:ext uri="{FF2B5EF4-FFF2-40B4-BE49-F238E27FC236}">
                <a16:creationId xmlns:a16="http://schemas.microsoft.com/office/drawing/2014/main" id="{9C225DE0-66A1-3211-3447-5D1190ADD7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3078" y="1747848"/>
            <a:ext cx="363809" cy="4604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F353B6-9D83-727F-2835-DDE341A89202}"/>
              </a:ext>
            </a:extLst>
          </p:cNvPr>
          <p:cNvSpPr txBox="1"/>
          <p:nvPr/>
        </p:nvSpPr>
        <p:spPr>
          <a:xfrm>
            <a:off x="4671378" y="3263782"/>
            <a:ext cx="6536553" cy="2444687"/>
          </a:xfrm>
          <a:prstGeom prst="rect">
            <a:avLst/>
          </a:prstGeom>
          <a:solidFill>
            <a:srgbClr val="000000"/>
          </a:solidFill>
        </p:spPr>
        <p:txBody>
          <a:bodyPr wrap="square" anchor="ctr">
            <a:noAutofit/>
          </a:bodyPr>
          <a:lstStyle/>
          <a:p>
            <a:r>
              <a:rPr lang="en-GB" sz="1400" b="0" dirty="0">
                <a:solidFill>
                  <a:srgbClr val="4EC9B0"/>
                </a:solidFill>
                <a:effectLst/>
                <a:latin typeface="Consolas" panose="020B0609020204030204" pitchFamily="49" charset="0"/>
              </a:rPr>
              <a:t>String</a:t>
            </a:r>
            <a:r>
              <a:rPr lang="en-GB" sz="1400" b="0" dirty="0">
                <a:solidFill>
                  <a:srgbClr val="569CD6"/>
                </a:solidFill>
                <a:effectLst/>
                <a:latin typeface="Consolas" panose="020B0609020204030204" pitchFamily="49" charset="0"/>
              </a:rPr>
              <a:t>&amp;</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String</a:t>
            </a:r>
            <a:r>
              <a:rPr lang="en-GB" sz="1400" b="0" dirty="0">
                <a:solidFill>
                  <a:srgbClr val="FFFFFF"/>
                </a:solidFill>
                <a:effectLst/>
                <a:latin typeface="Consolas" panose="020B0609020204030204" pitchFamily="49" charset="0"/>
              </a:rPr>
              <a:t>::</a:t>
            </a:r>
            <a:r>
              <a:rPr lang="en-GB" sz="1400" b="0" dirty="0">
                <a:solidFill>
                  <a:srgbClr val="C586C0"/>
                </a:solidFill>
                <a:effectLst/>
                <a:latin typeface="Consolas" panose="020B0609020204030204" pitchFamily="49" charset="0"/>
              </a:rPr>
              <a:t>operator</a:t>
            </a:r>
            <a:r>
              <a:rPr lang="en-GB" sz="1400" b="0" dirty="0">
                <a:solidFill>
                  <a:srgbClr val="FFFFFF"/>
                </a:solidFill>
                <a:effectLst/>
                <a:latin typeface="Consolas" panose="020B0609020204030204" pitchFamily="49" charset="0"/>
              </a:rPr>
              <a:t>=(</a:t>
            </a:r>
            <a:r>
              <a:rPr lang="en-GB" sz="1400" b="0" dirty="0" err="1">
                <a:solidFill>
                  <a:srgbClr val="569CD6"/>
                </a:solidFill>
                <a:effectLst/>
                <a:latin typeface="Consolas" panose="020B0609020204030204" pitchFamily="49" charset="0"/>
              </a:rPr>
              <a:t>const</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String</a:t>
            </a:r>
            <a:r>
              <a:rPr lang="en-GB" sz="1400" b="0" dirty="0">
                <a:solidFill>
                  <a:srgbClr val="569CD6"/>
                </a:solidFill>
                <a:effectLst/>
                <a:latin typeface="Consolas" panose="020B0609020204030204" pitchFamily="49" charset="0"/>
              </a:rPr>
              <a:t>&amp;</a:t>
            </a:r>
            <a:r>
              <a:rPr lang="en-GB" sz="1400" b="0" dirty="0">
                <a:solidFill>
                  <a:srgbClr val="FFFFFF"/>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rhs_ref</a:t>
            </a:r>
            <a:r>
              <a:rPr lang="en-GB" sz="1400" b="0" dirty="0">
                <a:solidFill>
                  <a:srgbClr val="FFFFFF"/>
                </a:solidFill>
                <a:effectLst/>
                <a:latin typeface="Consolas" panose="020B0609020204030204" pitchFamily="49" charset="0"/>
              </a:rPr>
              <a:t>) {</a:t>
            </a:r>
          </a:p>
          <a:p>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std</a:t>
            </a:r>
            <a:r>
              <a:rPr lang="en-GB" sz="1400" b="0" dirty="0">
                <a:solidFill>
                  <a:srgbClr val="FFFFFF"/>
                </a:solidFill>
                <a:effectLst/>
                <a:latin typeface="Consolas" panose="020B0609020204030204" pitchFamily="49" charset="0"/>
              </a:rPr>
              <a:t>::</a:t>
            </a:r>
            <a:r>
              <a:rPr lang="en-GB" sz="1400" b="0" dirty="0" err="1">
                <a:solidFill>
                  <a:srgbClr val="FFFFFF"/>
                </a:solidFill>
                <a:effectLst/>
                <a:latin typeface="Consolas" panose="020B0609020204030204" pitchFamily="49" charset="0"/>
              </a:rPr>
              <a:t>cout</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&lt;&lt;</a:t>
            </a:r>
            <a:r>
              <a:rPr lang="en-GB" sz="1400" b="0" dirty="0">
                <a:solidFill>
                  <a:srgbClr val="FFFFFF"/>
                </a:solidFill>
                <a:effectLst/>
                <a:latin typeface="Consolas" panose="020B0609020204030204" pitchFamily="49" charset="0"/>
              </a:rPr>
              <a:t> </a:t>
            </a:r>
            <a:r>
              <a:rPr lang="en-GB" sz="1400" b="0" dirty="0">
                <a:solidFill>
                  <a:srgbClr val="CE9178"/>
                </a:solidFill>
                <a:effectLst/>
                <a:latin typeface="Consolas" panose="020B0609020204030204" pitchFamily="49" charset="0"/>
              </a:rPr>
              <a:t>"</a:t>
            </a:r>
            <a:r>
              <a:rPr lang="en-GB" sz="1400" b="0" dirty="0">
                <a:solidFill>
                  <a:srgbClr val="569CD6"/>
                </a:solidFill>
                <a:effectLst/>
                <a:latin typeface="Consolas" panose="020B0609020204030204" pitchFamily="49" charset="0"/>
              </a:rPr>
              <a:t>\</a:t>
            </a:r>
            <a:r>
              <a:rPr lang="en-GB" sz="1400" b="0" dirty="0" err="1">
                <a:solidFill>
                  <a:srgbClr val="569CD6"/>
                </a:solidFill>
                <a:effectLst/>
                <a:latin typeface="Consolas" panose="020B0609020204030204" pitchFamily="49" charset="0"/>
              </a:rPr>
              <a:t>n</a:t>
            </a:r>
            <a:r>
              <a:rPr lang="en-GB" sz="1400" b="0" dirty="0" err="1">
                <a:solidFill>
                  <a:srgbClr val="CE9178"/>
                </a:solidFill>
                <a:effectLst/>
                <a:latin typeface="Consolas" panose="020B0609020204030204" pitchFamily="49" charset="0"/>
              </a:rPr>
              <a:t>Copy</a:t>
            </a:r>
            <a:r>
              <a:rPr lang="en-GB" sz="1400" b="0" dirty="0">
                <a:solidFill>
                  <a:srgbClr val="CE9178"/>
                </a:solidFill>
                <a:effectLst/>
                <a:latin typeface="Consolas" panose="020B0609020204030204" pitchFamily="49" charset="0"/>
              </a:rPr>
              <a:t>-assignment from "</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&lt;&lt;</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rhs_ref</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&lt;&lt;</a:t>
            </a:r>
            <a:r>
              <a:rPr lang="en-GB" sz="1400" b="0" dirty="0">
                <a:solidFill>
                  <a:srgbClr val="CE9178"/>
                </a:solidFill>
                <a:effectLst/>
                <a:latin typeface="Consolas" panose="020B0609020204030204" pitchFamily="49" charset="0"/>
              </a:rPr>
              <a:t>"...</a:t>
            </a:r>
            <a:r>
              <a:rPr lang="en-GB" sz="1400" b="0" dirty="0">
                <a:solidFill>
                  <a:srgbClr val="569CD6"/>
                </a:solidFill>
                <a:effectLst/>
                <a:latin typeface="Consolas" panose="020B0609020204030204" pitchFamily="49" charset="0"/>
              </a:rPr>
              <a:t>\n</a:t>
            </a:r>
            <a:r>
              <a:rPr lang="en-GB" sz="1400" b="0" dirty="0">
                <a:solidFill>
                  <a:srgbClr val="CE9178"/>
                </a:solidFill>
                <a:effectLst/>
                <a:latin typeface="Consolas" panose="020B0609020204030204" pitchFamily="49" charset="0"/>
              </a:rPr>
              <a:t>"</a:t>
            </a:r>
            <a:r>
              <a:rPr lang="en-GB" sz="1400" b="0" dirty="0">
                <a:solidFill>
                  <a:srgbClr val="FFFFFF"/>
                </a:solidFill>
                <a:effectLst/>
                <a:latin typeface="Consolas" panose="020B0609020204030204" pitchFamily="49" charset="0"/>
              </a:rPr>
              <a:t>;</a:t>
            </a:r>
          </a:p>
          <a:p>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auto</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rhs</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rhs_ref</a:t>
            </a:r>
            <a:r>
              <a:rPr lang="en-GB" sz="1400" b="0" dirty="0">
                <a:solidFill>
                  <a:srgbClr val="FFFFFF"/>
                </a:solidFill>
                <a:effectLst/>
                <a:latin typeface="Consolas" panose="020B0609020204030204" pitchFamily="49" charset="0"/>
              </a:rPr>
              <a:t>;</a:t>
            </a:r>
            <a:r>
              <a:rPr lang="en-GB" sz="1400" b="0" dirty="0">
                <a:solidFill>
                  <a:srgbClr val="7CA668"/>
                </a:solidFill>
                <a:effectLst/>
                <a:latin typeface="Consolas" panose="020B0609020204030204" pitchFamily="49" charset="0"/>
              </a:rPr>
              <a:t>  // copy before delete is exception-safe</a:t>
            </a:r>
            <a:endParaRPr lang="en-GB" sz="1400" b="0" dirty="0">
              <a:solidFill>
                <a:srgbClr val="FFFFFF"/>
              </a:solidFill>
              <a:effectLst/>
              <a:latin typeface="Consolas" panose="020B0609020204030204" pitchFamily="49" charset="0"/>
            </a:endParaRPr>
          </a:p>
          <a:p>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std</a:t>
            </a:r>
            <a:r>
              <a:rPr lang="en-GB" sz="1400" b="0" dirty="0">
                <a:solidFill>
                  <a:srgbClr val="FFFFFF"/>
                </a:solidFill>
                <a:effectLst/>
                <a:latin typeface="Consolas" panose="020B0609020204030204" pitchFamily="49" charset="0"/>
              </a:rPr>
              <a:t>::</a:t>
            </a:r>
            <a:r>
              <a:rPr lang="en-GB" sz="1400" b="0" dirty="0">
                <a:solidFill>
                  <a:srgbClr val="DCDCAA"/>
                </a:solidFill>
                <a:effectLst/>
                <a:latin typeface="Consolas" panose="020B0609020204030204" pitchFamily="49" charset="0"/>
              </a:rPr>
              <a:t>swap</a:t>
            </a:r>
            <a:r>
              <a:rPr lang="en-GB" sz="1400" b="0" dirty="0">
                <a:solidFill>
                  <a:srgbClr val="FFFFFF"/>
                </a:solidFill>
                <a:effectLst/>
                <a:latin typeface="Consolas" panose="020B0609020204030204" pitchFamily="49" charset="0"/>
              </a:rPr>
              <a:t>(_size, </a:t>
            </a:r>
            <a:r>
              <a:rPr lang="en-GB" sz="1400" b="0" dirty="0" err="1">
                <a:solidFill>
                  <a:srgbClr val="9CDCFE"/>
                </a:solidFill>
                <a:effectLst/>
                <a:latin typeface="Consolas" panose="020B0609020204030204" pitchFamily="49" charset="0"/>
              </a:rPr>
              <a:t>rhs</a:t>
            </a:r>
            <a:r>
              <a:rPr lang="en-GB" sz="1400" b="0" dirty="0">
                <a:solidFill>
                  <a:srgbClr val="FFFFFF"/>
                </a:solidFill>
                <a:effectLst/>
                <a:latin typeface="Consolas" panose="020B0609020204030204" pitchFamily="49" charset="0"/>
              </a:rPr>
              <a:t>.</a:t>
            </a:r>
            <a:r>
              <a:rPr lang="en-GB" sz="1400" b="0" dirty="0">
                <a:solidFill>
                  <a:srgbClr val="9CDCFE"/>
                </a:solidFill>
                <a:effectLst/>
                <a:latin typeface="Consolas" panose="020B0609020204030204" pitchFamily="49" charset="0"/>
              </a:rPr>
              <a:t>_size</a:t>
            </a:r>
            <a:r>
              <a:rPr lang="en-GB" sz="1400" b="0" dirty="0">
                <a:solidFill>
                  <a:srgbClr val="FFFFFF"/>
                </a:solidFill>
                <a:effectLst/>
                <a:latin typeface="Consolas" panose="020B0609020204030204" pitchFamily="49" charset="0"/>
              </a:rPr>
              <a:t>);</a:t>
            </a:r>
          </a:p>
          <a:p>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std</a:t>
            </a:r>
            <a:r>
              <a:rPr lang="en-GB" sz="1400" b="0" dirty="0">
                <a:solidFill>
                  <a:srgbClr val="FFFFFF"/>
                </a:solidFill>
                <a:effectLst/>
                <a:latin typeface="Consolas" panose="020B0609020204030204" pitchFamily="49" charset="0"/>
              </a:rPr>
              <a:t>::</a:t>
            </a:r>
            <a:r>
              <a:rPr lang="en-GB" sz="1400" b="0" dirty="0">
                <a:solidFill>
                  <a:srgbClr val="DCDCAA"/>
                </a:solidFill>
                <a:effectLst/>
                <a:latin typeface="Consolas" panose="020B0609020204030204" pitchFamily="49" charset="0"/>
              </a:rPr>
              <a:t>swap</a:t>
            </a:r>
            <a:r>
              <a:rPr lang="en-GB" sz="1400" b="0" dirty="0">
                <a:solidFill>
                  <a:srgbClr val="FFFFFF"/>
                </a:solidFill>
                <a:effectLst/>
                <a:latin typeface="Consolas" panose="020B0609020204030204" pitchFamily="49" charset="0"/>
              </a:rPr>
              <a:t>(_capacity, </a:t>
            </a:r>
            <a:r>
              <a:rPr lang="en-GB" sz="1400" b="0" dirty="0" err="1">
                <a:solidFill>
                  <a:srgbClr val="9CDCFE"/>
                </a:solidFill>
                <a:effectLst/>
                <a:latin typeface="Consolas" panose="020B0609020204030204" pitchFamily="49" charset="0"/>
              </a:rPr>
              <a:t>rhs</a:t>
            </a:r>
            <a:r>
              <a:rPr lang="en-GB" sz="1400" b="0" dirty="0">
                <a:solidFill>
                  <a:srgbClr val="FFFFFF"/>
                </a:solidFill>
                <a:effectLst/>
                <a:latin typeface="Consolas" panose="020B0609020204030204" pitchFamily="49" charset="0"/>
              </a:rPr>
              <a:t>.</a:t>
            </a:r>
            <a:r>
              <a:rPr lang="en-GB" sz="1400" b="0" dirty="0">
                <a:solidFill>
                  <a:srgbClr val="9CDCFE"/>
                </a:solidFill>
                <a:effectLst/>
                <a:latin typeface="Consolas" panose="020B0609020204030204" pitchFamily="49" charset="0"/>
              </a:rPr>
              <a:t>_capacity</a:t>
            </a:r>
            <a:r>
              <a:rPr lang="en-GB" sz="1400" b="0" dirty="0">
                <a:solidFill>
                  <a:srgbClr val="FFFFFF"/>
                </a:solidFill>
                <a:effectLst/>
                <a:latin typeface="Consolas" panose="020B0609020204030204" pitchFamily="49" charset="0"/>
              </a:rPr>
              <a:t>);</a:t>
            </a:r>
          </a:p>
          <a:p>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std</a:t>
            </a:r>
            <a:r>
              <a:rPr lang="en-GB" sz="1400" b="0" dirty="0">
                <a:solidFill>
                  <a:srgbClr val="FFFFFF"/>
                </a:solidFill>
                <a:effectLst/>
                <a:latin typeface="Consolas" panose="020B0609020204030204" pitchFamily="49" charset="0"/>
              </a:rPr>
              <a:t>::</a:t>
            </a:r>
            <a:r>
              <a:rPr lang="en-GB" sz="1400" b="0" dirty="0">
                <a:solidFill>
                  <a:srgbClr val="DCDCAA"/>
                </a:solidFill>
                <a:effectLst/>
                <a:latin typeface="Consolas" panose="020B0609020204030204" pitchFamily="49" charset="0"/>
              </a:rPr>
              <a:t>swap</a:t>
            </a:r>
            <a:r>
              <a:rPr lang="en-GB" sz="1400" b="0" dirty="0">
                <a:solidFill>
                  <a:srgbClr val="FFFFFF"/>
                </a:solidFill>
                <a:effectLst/>
                <a:latin typeface="Consolas" panose="020B0609020204030204" pitchFamily="49" charset="0"/>
              </a:rPr>
              <a:t>(_body, </a:t>
            </a:r>
            <a:r>
              <a:rPr lang="en-GB" sz="1400" b="0" dirty="0" err="1">
                <a:solidFill>
                  <a:srgbClr val="9CDCFE"/>
                </a:solidFill>
                <a:effectLst/>
                <a:latin typeface="Consolas" panose="020B0609020204030204" pitchFamily="49" charset="0"/>
              </a:rPr>
              <a:t>rhs</a:t>
            </a:r>
            <a:r>
              <a:rPr lang="en-GB" sz="1400" b="0" dirty="0">
                <a:solidFill>
                  <a:srgbClr val="FFFFFF"/>
                </a:solidFill>
                <a:effectLst/>
                <a:latin typeface="Consolas" panose="020B0609020204030204" pitchFamily="49" charset="0"/>
              </a:rPr>
              <a:t>.</a:t>
            </a:r>
            <a:r>
              <a:rPr lang="en-GB" sz="1400" b="0" dirty="0">
                <a:solidFill>
                  <a:srgbClr val="9CDCFE"/>
                </a:solidFill>
                <a:effectLst/>
                <a:latin typeface="Consolas" panose="020B0609020204030204" pitchFamily="49" charset="0"/>
              </a:rPr>
              <a:t>_body</a:t>
            </a:r>
            <a:r>
              <a:rPr lang="en-GB" sz="1400" b="0" dirty="0">
                <a:solidFill>
                  <a:srgbClr val="FFFFFF"/>
                </a:solidFill>
                <a:effectLst/>
                <a:latin typeface="Consolas" panose="020B0609020204030204" pitchFamily="49" charset="0"/>
              </a:rPr>
              <a:t>);</a:t>
            </a:r>
            <a:r>
              <a:rPr lang="en-GB" sz="1400" b="0" dirty="0">
                <a:solidFill>
                  <a:srgbClr val="7CA668"/>
                </a:solidFill>
                <a:effectLst/>
                <a:latin typeface="Consolas" panose="020B0609020204030204" pitchFamily="49" charset="0"/>
              </a:rPr>
              <a:t> // </a:t>
            </a:r>
            <a:r>
              <a:rPr lang="en-GB" sz="1400" b="0" dirty="0" err="1">
                <a:solidFill>
                  <a:srgbClr val="7CA668"/>
                </a:solidFill>
                <a:effectLst/>
                <a:latin typeface="Consolas" panose="020B0609020204030204" pitchFamily="49" charset="0"/>
              </a:rPr>
              <a:t>rhs</a:t>
            </a:r>
            <a:r>
              <a:rPr lang="en-GB" sz="1400" b="0" dirty="0">
                <a:solidFill>
                  <a:srgbClr val="7CA668"/>
                </a:solidFill>
                <a:effectLst/>
                <a:latin typeface="Consolas" panose="020B0609020204030204" pitchFamily="49" charset="0"/>
              </a:rPr>
              <a:t> destruction deallocates old _body</a:t>
            </a:r>
            <a:endParaRPr lang="en-GB" sz="1400" b="0" dirty="0">
              <a:solidFill>
                <a:srgbClr val="FFFFFF"/>
              </a:solidFill>
              <a:effectLst/>
              <a:latin typeface="Consolas" panose="020B0609020204030204" pitchFamily="49" charset="0"/>
            </a:endParaRPr>
          </a:p>
          <a:p>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return</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a:t>
            </a:r>
            <a:r>
              <a:rPr lang="en-GB" sz="1400" b="0" dirty="0">
                <a:solidFill>
                  <a:srgbClr val="569CD6"/>
                </a:solidFill>
                <a:effectLst/>
                <a:latin typeface="Consolas" panose="020B0609020204030204" pitchFamily="49" charset="0"/>
              </a:rPr>
              <a:t>this</a:t>
            </a:r>
            <a:r>
              <a:rPr lang="en-GB" sz="1400" b="0" dirty="0">
                <a:solidFill>
                  <a:srgbClr val="FFFFFF"/>
                </a:solidFill>
                <a:effectLst/>
                <a:latin typeface="Consolas" panose="020B0609020204030204" pitchFamily="49" charset="0"/>
              </a:rPr>
              <a:t>;</a:t>
            </a:r>
          </a:p>
          <a:p>
            <a:r>
              <a:rPr lang="en-GB" sz="1400" b="0" dirty="0">
                <a:solidFill>
                  <a:srgbClr val="FFFFFF"/>
                </a:solidFill>
                <a:effectLst/>
                <a:latin typeface="Consolas" panose="020B0609020204030204" pitchFamily="49" charset="0"/>
              </a:rPr>
              <a:t>}</a:t>
            </a:r>
          </a:p>
        </p:txBody>
      </p:sp>
      <p:pic>
        <p:nvPicPr>
          <p:cNvPr id="9" name="Picture 8">
            <a:extLst>
              <a:ext uri="{FF2B5EF4-FFF2-40B4-BE49-F238E27FC236}">
                <a16:creationId xmlns:a16="http://schemas.microsoft.com/office/drawing/2014/main" id="{72BF7580-5055-885B-B77E-EF6E655C02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3078" y="3263782"/>
            <a:ext cx="363809"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113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BE3692-988C-43B8-E8A3-E7745F73EE41}"/>
              </a:ext>
            </a:extLst>
          </p:cNvPr>
          <p:cNvSpPr>
            <a:spLocks noGrp="1"/>
          </p:cNvSpPr>
          <p:nvPr>
            <p:ph type="body" sz="quarter" idx="10"/>
          </p:nvPr>
        </p:nvSpPr>
        <p:spPr/>
        <p:txBody>
          <a:bodyPr/>
          <a:lstStyle/>
          <a:p>
            <a:r>
              <a:rPr lang="en-GB" cap="none" dirty="0"/>
              <a:t>Costly Swap</a:t>
            </a:r>
          </a:p>
        </p:txBody>
      </p:sp>
      <p:sp>
        <p:nvSpPr>
          <p:cNvPr id="4" name="TextBox 3">
            <a:extLst>
              <a:ext uri="{FF2B5EF4-FFF2-40B4-BE49-F238E27FC236}">
                <a16:creationId xmlns:a16="http://schemas.microsoft.com/office/drawing/2014/main" id="{F4AF85F8-63EB-6549-844C-D397C01222C2}"/>
              </a:ext>
            </a:extLst>
          </p:cNvPr>
          <p:cNvSpPr txBox="1"/>
          <p:nvPr/>
        </p:nvSpPr>
        <p:spPr>
          <a:xfrm>
            <a:off x="4747901" y="433142"/>
            <a:ext cx="6786602" cy="3323987"/>
          </a:xfrm>
          <a:prstGeom prst="rect">
            <a:avLst/>
          </a:prstGeom>
          <a:solidFill>
            <a:srgbClr val="000000"/>
          </a:solidFill>
        </p:spPr>
        <p:txBody>
          <a:bodyPr wrap="square">
            <a:spAutoFit/>
          </a:bodyPr>
          <a:lstStyle/>
          <a:p>
            <a:r>
              <a:rPr lang="en-GB" sz="1400" b="0" dirty="0">
                <a:solidFill>
                  <a:srgbClr val="FFFFFF"/>
                </a:solidFill>
                <a:effectLst/>
                <a:latin typeface="Consolas" panose="020B0609020204030204" pitchFamily="49" charset="0"/>
              </a:rPr>
              <a:t>Swap</a:t>
            </a:r>
          </a:p>
          <a:p>
            <a:r>
              <a:rPr lang="en-GB" sz="1400" b="0" dirty="0">
                <a:solidFill>
                  <a:srgbClr val="FFFFFF"/>
                </a:solidFill>
                <a:effectLst/>
                <a:latin typeface="Consolas" panose="020B0609020204030204" pitchFamily="49" charset="0"/>
              </a:rPr>
              <a:t>Hello moved                     </a:t>
            </a:r>
            <a:r>
              <a:rPr lang="en-GB" sz="1400" b="0" dirty="0">
                <a:solidFill>
                  <a:srgbClr val="D4D4D4"/>
                </a:solidFill>
                <a:effectLst/>
                <a:latin typeface="Consolas" panose="020B0609020204030204" pitchFamily="49" charset="0"/>
              </a:rPr>
              <a:t>&lt;--</a:t>
            </a:r>
            <a:r>
              <a:rPr lang="en-GB" sz="1400" b="0" dirty="0">
                <a:solidFill>
                  <a:srgbClr val="FFFFFF"/>
                </a:solidFill>
                <a:effectLst/>
                <a:latin typeface="Consolas" panose="020B0609020204030204" pitchFamily="49" charset="0"/>
              </a:rPr>
              <a:t> temp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lhs</a:t>
            </a:r>
            <a:endParaRPr lang="en-GB" sz="1400" b="0" dirty="0">
              <a:solidFill>
                <a:srgbClr val="FFFFFF"/>
              </a:solidFill>
              <a:effectLst/>
              <a:latin typeface="Consolas" panose="020B0609020204030204" pitchFamily="49" charset="0"/>
            </a:endParaRPr>
          </a:p>
          <a:p>
            <a:br>
              <a:rPr lang="en-GB" sz="1400" b="0" dirty="0">
                <a:solidFill>
                  <a:srgbClr val="FFFFFF"/>
                </a:solidFill>
                <a:effectLst/>
                <a:latin typeface="Consolas" panose="020B0609020204030204" pitchFamily="49" charset="0"/>
              </a:rPr>
            </a:br>
            <a:r>
              <a:rPr lang="en-GB" sz="1400" b="0" dirty="0">
                <a:solidFill>
                  <a:srgbClr val="FFFFFF"/>
                </a:solidFill>
                <a:effectLst/>
                <a:latin typeface="Consolas" panose="020B0609020204030204" pitchFamily="49" charset="0"/>
              </a:rPr>
              <a:t>Copy</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assignment from </a:t>
            </a:r>
            <a:r>
              <a:rPr lang="en-GB" sz="1400" b="0" dirty="0" err="1">
                <a:solidFill>
                  <a:srgbClr val="FFFFFF"/>
                </a:solidFill>
                <a:effectLst/>
                <a:latin typeface="Consolas" panose="020B0609020204030204" pitchFamily="49" charset="0"/>
              </a:rPr>
              <a:t>Move_Semantics</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&lt;--</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lhs</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rhs</a:t>
            </a:r>
            <a:endParaRPr lang="en-GB" sz="1400" b="0" dirty="0">
              <a:solidFill>
                <a:srgbClr val="FFFFFF"/>
              </a:solidFill>
              <a:effectLst/>
              <a:latin typeface="Consolas" panose="020B0609020204030204" pitchFamily="49" charset="0"/>
            </a:endParaRPr>
          </a:p>
          <a:p>
            <a:r>
              <a:rPr lang="en-GB" sz="1400" b="0" dirty="0">
                <a:solidFill>
                  <a:srgbClr val="FFFFFF"/>
                </a:solidFill>
                <a:effectLst/>
                <a:latin typeface="Consolas" panose="020B0609020204030204" pitchFamily="49" charset="0"/>
              </a:rPr>
              <a:t>Copy of </a:t>
            </a:r>
            <a:r>
              <a:rPr lang="en-GB" sz="1400" b="0" dirty="0" err="1">
                <a:solidFill>
                  <a:srgbClr val="FFFFFF"/>
                </a:solidFill>
                <a:effectLst/>
                <a:latin typeface="Consolas" panose="020B0609020204030204" pitchFamily="49" charset="0"/>
              </a:rPr>
              <a:t>Move_Semantics</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&lt;--</a:t>
            </a:r>
            <a:r>
              <a:rPr lang="en-GB" sz="1400" b="0" dirty="0">
                <a:solidFill>
                  <a:srgbClr val="FFFFFF"/>
                </a:solidFill>
                <a:effectLst/>
                <a:latin typeface="Consolas" panose="020B0609020204030204" pitchFamily="49" charset="0"/>
              </a:rPr>
              <a:t> assignment makes copy of </a:t>
            </a:r>
            <a:r>
              <a:rPr lang="en-GB" sz="1400" b="0" dirty="0" err="1">
                <a:solidFill>
                  <a:srgbClr val="FFFFFF"/>
                </a:solidFill>
                <a:effectLst/>
                <a:latin typeface="Consolas" panose="020B0609020204030204" pitchFamily="49" charset="0"/>
              </a:rPr>
              <a:t>rhs</a:t>
            </a:r>
            <a:endParaRPr lang="en-GB" sz="1400" b="0" dirty="0">
              <a:solidFill>
                <a:srgbClr val="FFFFFF"/>
              </a:solidFill>
              <a:effectLst/>
              <a:latin typeface="Consolas" panose="020B0609020204030204" pitchFamily="49" charset="0"/>
            </a:endParaRPr>
          </a:p>
          <a:p>
            <a:r>
              <a:rPr lang="en-GB" sz="1400" b="0" dirty="0">
                <a:solidFill>
                  <a:srgbClr val="FFFFFF"/>
                </a:solidFill>
                <a:effectLst/>
                <a:latin typeface="Consolas" panose="020B0609020204030204" pitchFamily="49" charset="0"/>
              </a:rPr>
              <a:t>String allocation... </a:t>
            </a:r>
            <a:r>
              <a:rPr lang="en-GB" sz="1400" b="0" dirty="0">
                <a:solidFill>
                  <a:srgbClr val="B5CEA8"/>
                </a:solidFill>
                <a:effectLst/>
                <a:latin typeface="Consolas" panose="020B0609020204030204" pitchFamily="49" charset="0"/>
              </a:rPr>
              <a:t>16</a:t>
            </a:r>
            <a:endParaRPr lang="en-GB" sz="1400" b="0" dirty="0">
              <a:solidFill>
                <a:srgbClr val="FFFFFF"/>
              </a:solidFill>
              <a:effectLst/>
              <a:latin typeface="Consolas" panose="020B0609020204030204" pitchFamily="49" charset="0"/>
            </a:endParaRPr>
          </a:p>
          <a:p>
            <a:br>
              <a:rPr lang="en-GB" sz="1400" b="0" dirty="0">
                <a:solidFill>
                  <a:srgbClr val="FFFFFF"/>
                </a:solidFill>
                <a:effectLst/>
                <a:latin typeface="Consolas" panose="020B0609020204030204" pitchFamily="49" charset="0"/>
              </a:rPr>
            </a:br>
            <a:r>
              <a:rPr lang="en-GB" sz="1400" b="0" dirty="0">
                <a:solidFill>
                  <a:srgbClr val="FFFFFF"/>
                </a:solidFill>
                <a:effectLst/>
                <a:latin typeface="Consolas" panose="020B0609020204030204" pitchFamily="49" charset="0"/>
              </a:rPr>
              <a:t>Copy</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assignment from Hello...   </a:t>
            </a:r>
            <a:r>
              <a:rPr lang="en-GB" sz="1400" b="0" dirty="0">
                <a:solidFill>
                  <a:srgbClr val="D4D4D4"/>
                </a:solidFill>
                <a:effectLst/>
                <a:latin typeface="Consolas" panose="020B0609020204030204" pitchFamily="49" charset="0"/>
              </a:rPr>
              <a:t>&lt;--</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rhs</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temp</a:t>
            </a:r>
          </a:p>
          <a:p>
            <a:r>
              <a:rPr lang="en-GB" sz="1400" b="0" dirty="0">
                <a:solidFill>
                  <a:srgbClr val="FFFFFF"/>
                </a:solidFill>
                <a:effectLst/>
                <a:latin typeface="Consolas" panose="020B0609020204030204" pitchFamily="49" charset="0"/>
              </a:rPr>
              <a:t>Copy of Hello...                </a:t>
            </a:r>
            <a:r>
              <a:rPr lang="en-GB" sz="1400" b="0" dirty="0">
                <a:solidFill>
                  <a:srgbClr val="D4D4D4"/>
                </a:solidFill>
                <a:effectLst/>
                <a:latin typeface="Consolas" panose="020B0609020204030204" pitchFamily="49" charset="0"/>
              </a:rPr>
              <a:t>&lt;--</a:t>
            </a:r>
            <a:r>
              <a:rPr lang="en-GB" sz="1400" b="0" dirty="0">
                <a:solidFill>
                  <a:srgbClr val="FFFFFF"/>
                </a:solidFill>
                <a:effectLst/>
                <a:latin typeface="Consolas" panose="020B0609020204030204" pitchFamily="49" charset="0"/>
              </a:rPr>
              <a:t> assignment makes copy of temp</a:t>
            </a:r>
          </a:p>
          <a:p>
            <a:r>
              <a:rPr lang="en-GB" sz="1400" b="0" dirty="0">
                <a:solidFill>
                  <a:srgbClr val="FFFFFF"/>
                </a:solidFill>
                <a:effectLst/>
                <a:latin typeface="Consolas" panose="020B0609020204030204" pitchFamily="49" charset="0"/>
              </a:rPr>
              <a:t>String allocation... </a:t>
            </a:r>
            <a:r>
              <a:rPr lang="en-GB" sz="1400" b="0" dirty="0">
                <a:solidFill>
                  <a:srgbClr val="B5CEA8"/>
                </a:solidFill>
                <a:effectLst/>
                <a:latin typeface="Consolas" panose="020B0609020204030204" pitchFamily="49" charset="0"/>
              </a:rPr>
              <a:t>6</a:t>
            </a:r>
            <a:endParaRPr lang="en-GB" sz="1400" b="0" dirty="0">
              <a:solidFill>
                <a:srgbClr val="FFFFFF"/>
              </a:solidFill>
              <a:effectLst/>
              <a:latin typeface="Consolas" panose="020B0609020204030204" pitchFamily="49" charset="0"/>
            </a:endParaRPr>
          </a:p>
          <a:p>
            <a:br>
              <a:rPr lang="en-GB" sz="1400" b="0" dirty="0">
                <a:solidFill>
                  <a:srgbClr val="FFFFFF"/>
                </a:solidFill>
                <a:effectLst/>
                <a:latin typeface="Consolas" panose="020B0609020204030204" pitchFamily="49" charset="0"/>
              </a:rPr>
            </a:br>
            <a:r>
              <a:rPr lang="en-GB" sz="1400" b="0" dirty="0" err="1">
                <a:solidFill>
                  <a:srgbClr val="FFFFFF"/>
                </a:solidFill>
                <a:effectLst/>
                <a:latin typeface="Consolas" panose="020B0609020204030204" pitchFamily="49" charset="0"/>
              </a:rPr>
              <a:t>Move_Semantics</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deleted         </a:t>
            </a:r>
            <a:r>
              <a:rPr lang="en-GB" sz="1400" b="0" dirty="0">
                <a:solidFill>
                  <a:srgbClr val="D4D4D4"/>
                </a:solidFill>
                <a:effectLst/>
                <a:latin typeface="Consolas" panose="020B0609020204030204" pitchFamily="49" charset="0"/>
              </a:rPr>
              <a:t>&lt;--</a:t>
            </a:r>
            <a:r>
              <a:rPr lang="en-GB" sz="1400" b="0" dirty="0">
                <a:solidFill>
                  <a:srgbClr val="FFFFFF"/>
                </a:solidFill>
                <a:effectLst/>
                <a:latin typeface="Consolas" panose="020B0609020204030204" pitchFamily="49" charset="0"/>
              </a:rPr>
              <a:t> old </a:t>
            </a:r>
            <a:r>
              <a:rPr lang="en-GB" sz="1400" b="0" dirty="0" err="1">
                <a:solidFill>
                  <a:srgbClr val="FFFFFF"/>
                </a:solidFill>
                <a:effectLst/>
                <a:latin typeface="Consolas" panose="020B0609020204030204" pitchFamily="49" charset="0"/>
              </a:rPr>
              <a:t>rhs</a:t>
            </a:r>
            <a:r>
              <a:rPr lang="en-GB" sz="1400" b="0" dirty="0">
                <a:solidFill>
                  <a:srgbClr val="FFFFFF"/>
                </a:solidFill>
                <a:effectLst/>
                <a:latin typeface="Consolas" panose="020B0609020204030204" pitchFamily="49" charset="0"/>
              </a:rPr>
              <a:t> deleted</a:t>
            </a:r>
          </a:p>
          <a:p>
            <a:r>
              <a:rPr lang="en-GB" sz="1400" b="0" dirty="0">
                <a:solidFill>
                  <a:srgbClr val="FFFFFF"/>
                </a:solidFill>
                <a:effectLst/>
                <a:latin typeface="Consolas" panose="020B0609020204030204" pitchFamily="49" charset="0"/>
              </a:rPr>
              <a:t>Hello deleted                   </a:t>
            </a:r>
            <a:r>
              <a:rPr lang="en-GB" sz="1400" b="0" dirty="0">
                <a:solidFill>
                  <a:srgbClr val="D4D4D4"/>
                </a:solidFill>
                <a:effectLst/>
                <a:latin typeface="Consolas" panose="020B0609020204030204" pitchFamily="49" charset="0"/>
              </a:rPr>
              <a:t>&lt;--</a:t>
            </a:r>
            <a:r>
              <a:rPr lang="en-GB" sz="1400" b="0" dirty="0">
                <a:solidFill>
                  <a:srgbClr val="FFFFFF"/>
                </a:solidFill>
                <a:effectLst/>
                <a:latin typeface="Consolas" panose="020B0609020204030204" pitchFamily="49" charset="0"/>
              </a:rPr>
              <a:t> temp deleted</a:t>
            </a:r>
          </a:p>
          <a:p>
            <a:br>
              <a:rPr lang="en-GB" sz="1400" b="0" dirty="0">
                <a:solidFill>
                  <a:srgbClr val="FFFFFF"/>
                </a:solidFill>
                <a:effectLst/>
                <a:latin typeface="Consolas" panose="020B0609020204030204" pitchFamily="49" charset="0"/>
              </a:rPr>
            </a:br>
            <a:r>
              <a:rPr lang="en-GB" sz="1400" b="0" dirty="0" err="1">
                <a:solidFill>
                  <a:srgbClr val="FFFFFF"/>
                </a:solidFill>
                <a:effectLst/>
                <a:latin typeface="Consolas" panose="020B0609020204030204" pitchFamily="49" charset="0"/>
              </a:rPr>
              <a:t>Move_Semantics</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Hello</a:t>
            </a:r>
          </a:p>
        </p:txBody>
      </p:sp>
      <p:pic>
        <p:nvPicPr>
          <p:cNvPr id="5" name="Picture 2" descr="Download Free Tux Kernel Racer Penguins Linux Penguin ICON favicon ...">
            <a:extLst>
              <a:ext uri="{FF2B5EF4-FFF2-40B4-BE49-F238E27FC236}">
                <a16:creationId xmlns:a16="http://schemas.microsoft.com/office/drawing/2014/main" id="{0E06670C-2B8F-4DB2-5B30-16DB2F4091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3408" y="433142"/>
            <a:ext cx="367615" cy="496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060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BD43A3-9375-C809-D605-D85CD22AA6E0}"/>
              </a:ext>
            </a:extLst>
          </p:cNvPr>
          <p:cNvSpPr>
            <a:spLocks noGrp="1"/>
          </p:cNvSpPr>
          <p:nvPr>
            <p:ph type="body" sz="quarter" idx="10"/>
          </p:nvPr>
        </p:nvSpPr>
        <p:spPr/>
        <p:txBody>
          <a:bodyPr/>
          <a:lstStyle/>
          <a:p>
            <a:r>
              <a:rPr lang="en-GB" cap="none" dirty="0"/>
              <a:t>Move-Assignment</a:t>
            </a:r>
          </a:p>
          <a:p>
            <a:endParaRPr lang="en-GB" dirty="0"/>
          </a:p>
        </p:txBody>
      </p:sp>
      <p:sp>
        <p:nvSpPr>
          <p:cNvPr id="3" name="Text Placeholder 2">
            <a:extLst>
              <a:ext uri="{FF2B5EF4-FFF2-40B4-BE49-F238E27FC236}">
                <a16:creationId xmlns:a16="http://schemas.microsoft.com/office/drawing/2014/main" id="{44D116DB-5105-A730-7F4D-8179277AC8C8}"/>
              </a:ext>
            </a:extLst>
          </p:cNvPr>
          <p:cNvSpPr>
            <a:spLocks noGrp="1"/>
          </p:cNvSpPr>
          <p:nvPr>
            <p:ph type="body" sz="quarter" idx="15"/>
          </p:nvPr>
        </p:nvSpPr>
        <p:spPr>
          <a:xfrm>
            <a:off x="4751707" y="3098309"/>
            <a:ext cx="5803900" cy="571701"/>
          </a:xfrm>
        </p:spPr>
        <p:txBody>
          <a:bodyPr/>
          <a:lstStyle/>
          <a:p>
            <a:r>
              <a:rPr lang="en-GB" dirty="0"/>
              <a:t>move-assignment is swap-without-copy</a:t>
            </a:r>
          </a:p>
        </p:txBody>
      </p:sp>
      <p:sp>
        <p:nvSpPr>
          <p:cNvPr id="8" name="TextBox 7">
            <a:extLst>
              <a:ext uri="{FF2B5EF4-FFF2-40B4-BE49-F238E27FC236}">
                <a16:creationId xmlns:a16="http://schemas.microsoft.com/office/drawing/2014/main" id="{14F353B6-9D83-727F-2835-DDE341A89202}"/>
              </a:ext>
            </a:extLst>
          </p:cNvPr>
          <p:cNvSpPr txBox="1"/>
          <p:nvPr/>
        </p:nvSpPr>
        <p:spPr>
          <a:xfrm>
            <a:off x="4751707" y="430664"/>
            <a:ext cx="6782796" cy="2444687"/>
          </a:xfrm>
          <a:prstGeom prst="rect">
            <a:avLst/>
          </a:prstGeom>
          <a:solidFill>
            <a:srgbClr val="000000"/>
          </a:solidFill>
        </p:spPr>
        <p:txBody>
          <a:bodyPr wrap="square" anchor="ctr">
            <a:noAutofit/>
          </a:bodyPr>
          <a:lstStyle/>
          <a:p>
            <a:r>
              <a:rPr lang="en-GB" sz="1400" b="0" dirty="0">
                <a:solidFill>
                  <a:srgbClr val="4EC9B0"/>
                </a:solidFill>
                <a:effectLst/>
                <a:latin typeface="Consolas" panose="020B0609020204030204" pitchFamily="49" charset="0"/>
              </a:rPr>
              <a:t>String</a:t>
            </a:r>
            <a:r>
              <a:rPr lang="en-GB" sz="1400" b="0" dirty="0">
                <a:solidFill>
                  <a:srgbClr val="569CD6"/>
                </a:solidFill>
                <a:effectLst/>
                <a:latin typeface="Consolas" panose="020B0609020204030204" pitchFamily="49" charset="0"/>
              </a:rPr>
              <a:t>&amp;</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String</a:t>
            </a:r>
            <a:r>
              <a:rPr lang="en-GB" sz="1400" b="0" dirty="0">
                <a:solidFill>
                  <a:srgbClr val="FFFFFF"/>
                </a:solidFill>
                <a:effectLst/>
                <a:latin typeface="Consolas" panose="020B0609020204030204" pitchFamily="49" charset="0"/>
              </a:rPr>
              <a:t>::</a:t>
            </a:r>
            <a:r>
              <a:rPr lang="en-GB" sz="1400" b="0" dirty="0">
                <a:solidFill>
                  <a:srgbClr val="C586C0"/>
                </a:solidFill>
                <a:effectLst/>
                <a:latin typeface="Consolas" panose="020B0609020204030204" pitchFamily="49" charset="0"/>
              </a:rPr>
              <a:t>operator</a:t>
            </a:r>
            <a:r>
              <a:rPr lang="en-GB" sz="1400" b="0" dirty="0">
                <a:solidFill>
                  <a:srgbClr val="FFFFFF"/>
                </a:solidFill>
                <a:effectLst/>
                <a:latin typeface="Consolas" panose="020B0609020204030204" pitchFamily="49" charset="0"/>
              </a:rPr>
              <a:t>=(</a:t>
            </a:r>
            <a:r>
              <a:rPr lang="en-GB" sz="1400" b="0" dirty="0">
                <a:solidFill>
                  <a:srgbClr val="4EC9B0"/>
                </a:solidFill>
                <a:effectLst/>
                <a:latin typeface="Consolas" panose="020B0609020204030204" pitchFamily="49" charset="0"/>
              </a:rPr>
              <a:t>String</a:t>
            </a:r>
            <a:r>
              <a:rPr lang="en-GB" sz="1400" b="0" dirty="0">
                <a:solidFill>
                  <a:srgbClr val="569CD6"/>
                </a:solidFill>
                <a:effectLst/>
                <a:latin typeface="Consolas" panose="020B0609020204030204" pitchFamily="49" charset="0"/>
              </a:rPr>
              <a:t>&amp;&amp;</a:t>
            </a:r>
            <a:r>
              <a:rPr lang="en-GB" sz="1400" b="0" dirty="0">
                <a:solidFill>
                  <a:srgbClr val="FFFFFF"/>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rhs</a:t>
            </a:r>
            <a:r>
              <a:rPr lang="en-GB" sz="1400" b="0" dirty="0">
                <a:solidFill>
                  <a:srgbClr val="FFFFFF"/>
                </a:solidFill>
                <a:effectLst/>
                <a:latin typeface="Consolas" panose="020B0609020204030204" pitchFamily="49" charset="0"/>
              </a:rPr>
              <a:t>) </a:t>
            </a:r>
            <a:r>
              <a:rPr lang="en-GB" sz="1400" b="0" dirty="0" err="1">
                <a:solidFill>
                  <a:srgbClr val="569CD6"/>
                </a:solidFill>
                <a:effectLst/>
                <a:latin typeface="Consolas" panose="020B0609020204030204" pitchFamily="49" charset="0"/>
              </a:rPr>
              <a:t>noexcept</a:t>
            </a:r>
            <a:r>
              <a:rPr lang="en-GB" sz="1400" b="0" dirty="0">
                <a:solidFill>
                  <a:srgbClr val="FFFFFF"/>
                </a:solidFill>
                <a:effectLst/>
                <a:latin typeface="Consolas" panose="020B0609020204030204" pitchFamily="49" charset="0"/>
              </a:rPr>
              <a:t> {</a:t>
            </a:r>
          </a:p>
          <a:p>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std</a:t>
            </a:r>
            <a:r>
              <a:rPr lang="en-GB" sz="1400" b="0" dirty="0">
                <a:solidFill>
                  <a:srgbClr val="FFFFFF"/>
                </a:solidFill>
                <a:effectLst/>
                <a:latin typeface="Consolas" panose="020B0609020204030204" pitchFamily="49" charset="0"/>
              </a:rPr>
              <a:t>::</a:t>
            </a:r>
            <a:r>
              <a:rPr lang="en-GB" sz="1400" b="0" dirty="0">
                <a:solidFill>
                  <a:srgbClr val="DCDCAA"/>
                </a:solidFill>
                <a:effectLst/>
                <a:latin typeface="Consolas" panose="020B0609020204030204" pitchFamily="49" charset="0"/>
              </a:rPr>
              <a:t>swap</a:t>
            </a:r>
            <a:r>
              <a:rPr lang="en-GB" sz="1400" b="0" dirty="0">
                <a:solidFill>
                  <a:srgbClr val="FFFFFF"/>
                </a:solidFill>
                <a:effectLst/>
                <a:latin typeface="Consolas" panose="020B0609020204030204" pitchFamily="49" charset="0"/>
              </a:rPr>
              <a:t>(_size, </a:t>
            </a:r>
            <a:r>
              <a:rPr lang="en-GB" sz="1400" b="0" dirty="0" err="1">
                <a:solidFill>
                  <a:srgbClr val="9CDCFE"/>
                </a:solidFill>
                <a:effectLst/>
                <a:latin typeface="Consolas" panose="020B0609020204030204" pitchFamily="49" charset="0"/>
              </a:rPr>
              <a:t>rhs</a:t>
            </a:r>
            <a:r>
              <a:rPr lang="en-GB" sz="1400" b="0" dirty="0">
                <a:solidFill>
                  <a:srgbClr val="FFFFFF"/>
                </a:solidFill>
                <a:effectLst/>
                <a:latin typeface="Consolas" panose="020B0609020204030204" pitchFamily="49" charset="0"/>
              </a:rPr>
              <a:t>.</a:t>
            </a:r>
            <a:r>
              <a:rPr lang="en-GB" sz="1400" b="0" dirty="0">
                <a:solidFill>
                  <a:srgbClr val="9CDCFE"/>
                </a:solidFill>
                <a:effectLst/>
                <a:latin typeface="Consolas" panose="020B0609020204030204" pitchFamily="49" charset="0"/>
              </a:rPr>
              <a:t>_size</a:t>
            </a:r>
            <a:r>
              <a:rPr lang="en-GB" sz="1400" b="0" dirty="0">
                <a:solidFill>
                  <a:srgbClr val="FFFFFF"/>
                </a:solidFill>
                <a:effectLst/>
                <a:latin typeface="Consolas" panose="020B0609020204030204" pitchFamily="49" charset="0"/>
              </a:rPr>
              <a:t>);</a:t>
            </a:r>
          </a:p>
          <a:p>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std</a:t>
            </a:r>
            <a:r>
              <a:rPr lang="en-GB" sz="1400" b="0" dirty="0">
                <a:solidFill>
                  <a:srgbClr val="FFFFFF"/>
                </a:solidFill>
                <a:effectLst/>
                <a:latin typeface="Consolas" panose="020B0609020204030204" pitchFamily="49" charset="0"/>
              </a:rPr>
              <a:t>::</a:t>
            </a:r>
            <a:r>
              <a:rPr lang="en-GB" sz="1400" b="0" dirty="0">
                <a:solidFill>
                  <a:srgbClr val="DCDCAA"/>
                </a:solidFill>
                <a:effectLst/>
                <a:latin typeface="Consolas" panose="020B0609020204030204" pitchFamily="49" charset="0"/>
              </a:rPr>
              <a:t>swap</a:t>
            </a:r>
            <a:r>
              <a:rPr lang="en-GB" sz="1400" b="0" dirty="0">
                <a:solidFill>
                  <a:srgbClr val="FFFFFF"/>
                </a:solidFill>
                <a:effectLst/>
                <a:latin typeface="Consolas" panose="020B0609020204030204" pitchFamily="49" charset="0"/>
              </a:rPr>
              <a:t>(_capacity, </a:t>
            </a:r>
            <a:r>
              <a:rPr lang="en-GB" sz="1400" b="0" dirty="0" err="1">
                <a:solidFill>
                  <a:srgbClr val="9CDCFE"/>
                </a:solidFill>
                <a:effectLst/>
                <a:latin typeface="Consolas" panose="020B0609020204030204" pitchFamily="49" charset="0"/>
              </a:rPr>
              <a:t>rhs</a:t>
            </a:r>
            <a:r>
              <a:rPr lang="en-GB" sz="1400" b="0" dirty="0">
                <a:solidFill>
                  <a:srgbClr val="FFFFFF"/>
                </a:solidFill>
                <a:effectLst/>
                <a:latin typeface="Consolas" panose="020B0609020204030204" pitchFamily="49" charset="0"/>
              </a:rPr>
              <a:t>.</a:t>
            </a:r>
            <a:r>
              <a:rPr lang="en-GB" sz="1400" b="0" dirty="0">
                <a:solidFill>
                  <a:srgbClr val="9CDCFE"/>
                </a:solidFill>
                <a:effectLst/>
                <a:latin typeface="Consolas" panose="020B0609020204030204" pitchFamily="49" charset="0"/>
              </a:rPr>
              <a:t>_capacity</a:t>
            </a:r>
            <a:r>
              <a:rPr lang="en-GB" sz="1400" b="0" dirty="0">
                <a:solidFill>
                  <a:srgbClr val="FFFFFF"/>
                </a:solidFill>
                <a:effectLst/>
                <a:latin typeface="Consolas" panose="020B0609020204030204" pitchFamily="49" charset="0"/>
              </a:rPr>
              <a:t>);</a:t>
            </a:r>
          </a:p>
          <a:p>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std</a:t>
            </a:r>
            <a:r>
              <a:rPr lang="en-GB" sz="1400" b="0" dirty="0">
                <a:solidFill>
                  <a:srgbClr val="FFFFFF"/>
                </a:solidFill>
                <a:effectLst/>
                <a:latin typeface="Consolas" panose="020B0609020204030204" pitchFamily="49" charset="0"/>
              </a:rPr>
              <a:t>::</a:t>
            </a:r>
            <a:r>
              <a:rPr lang="en-GB" sz="1400" b="0" dirty="0">
                <a:solidFill>
                  <a:srgbClr val="DCDCAA"/>
                </a:solidFill>
                <a:effectLst/>
                <a:latin typeface="Consolas" panose="020B0609020204030204" pitchFamily="49" charset="0"/>
              </a:rPr>
              <a:t>swap</a:t>
            </a:r>
            <a:r>
              <a:rPr lang="en-GB" sz="1400" b="0" dirty="0">
                <a:solidFill>
                  <a:srgbClr val="FFFFFF"/>
                </a:solidFill>
                <a:effectLst/>
                <a:latin typeface="Consolas" panose="020B0609020204030204" pitchFamily="49" charset="0"/>
              </a:rPr>
              <a:t>(_body, </a:t>
            </a:r>
            <a:r>
              <a:rPr lang="en-GB" sz="1400" b="0" dirty="0" err="1">
                <a:solidFill>
                  <a:srgbClr val="9CDCFE"/>
                </a:solidFill>
                <a:effectLst/>
                <a:latin typeface="Consolas" panose="020B0609020204030204" pitchFamily="49" charset="0"/>
              </a:rPr>
              <a:t>rhs</a:t>
            </a:r>
            <a:r>
              <a:rPr lang="en-GB" sz="1400" b="0" dirty="0">
                <a:solidFill>
                  <a:srgbClr val="FFFFFF"/>
                </a:solidFill>
                <a:effectLst/>
                <a:latin typeface="Consolas" panose="020B0609020204030204" pitchFamily="49" charset="0"/>
              </a:rPr>
              <a:t>.</a:t>
            </a:r>
            <a:r>
              <a:rPr lang="en-GB" sz="1400" b="0" dirty="0">
                <a:solidFill>
                  <a:srgbClr val="9CDCFE"/>
                </a:solidFill>
                <a:effectLst/>
                <a:latin typeface="Consolas" panose="020B0609020204030204" pitchFamily="49" charset="0"/>
              </a:rPr>
              <a:t>_body</a:t>
            </a:r>
            <a:r>
              <a:rPr lang="en-GB" sz="1400" b="0" dirty="0">
                <a:solidFill>
                  <a:srgbClr val="FFFFFF"/>
                </a:solidFill>
                <a:effectLst/>
                <a:latin typeface="Consolas" panose="020B0609020204030204" pitchFamily="49" charset="0"/>
              </a:rPr>
              <a:t>);</a:t>
            </a:r>
          </a:p>
          <a:p>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std</a:t>
            </a:r>
            <a:r>
              <a:rPr lang="en-GB" sz="1400" b="0" dirty="0">
                <a:solidFill>
                  <a:srgbClr val="FFFFFF"/>
                </a:solidFill>
                <a:effectLst/>
                <a:latin typeface="Consolas" panose="020B0609020204030204" pitchFamily="49" charset="0"/>
              </a:rPr>
              <a:t>::</a:t>
            </a:r>
            <a:r>
              <a:rPr lang="en-GB" sz="1400" b="0" dirty="0" err="1">
                <a:solidFill>
                  <a:srgbClr val="FFFFFF"/>
                </a:solidFill>
                <a:effectLst/>
                <a:latin typeface="Consolas" panose="020B0609020204030204" pitchFamily="49" charset="0"/>
              </a:rPr>
              <a:t>cout</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&lt;&lt;</a:t>
            </a:r>
            <a:r>
              <a:rPr lang="en-GB" sz="1400" b="0" dirty="0">
                <a:solidFill>
                  <a:srgbClr val="FFFFFF"/>
                </a:solidFill>
                <a:effectLst/>
                <a:latin typeface="Consolas" panose="020B0609020204030204" pitchFamily="49" charset="0"/>
              </a:rPr>
              <a:t> _body </a:t>
            </a:r>
            <a:r>
              <a:rPr lang="en-GB" sz="1400" b="0" dirty="0">
                <a:solidFill>
                  <a:srgbClr val="D4D4D4"/>
                </a:solidFill>
                <a:effectLst/>
                <a:latin typeface="Consolas" panose="020B0609020204030204" pitchFamily="49" charset="0"/>
              </a:rPr>
              <a:t>&lt;&lt;</a:t>
            </a:r>
            <a:r>
              <a:rPr lang="en-GB" sz="1400" b="0" dirty="0">
                <a:solidFill>
                  <a:srgbClr val="FFFFFF"/>
                </a:solidFill>
                <a:effectLst/>
                <a:latin typeface="Consolas" panose="020B0609020204030204" pitchFamily="49" charset="0"/>
              </a:rPr>
              <a:t> </a:t>
            </a:r>
            <a:r>
              <a:rPr lang="en-GB" sz="1400" b="0" dirty="0">
                <a:solidFill>
                  <a:srgbClr val="CE9178"/>
                </a:solidFill>
                <a:effectLst/>
                <a:latin typeface="Consolas" panose="020B0609020204030204" pitchFamily="49" charset="0"/>
              </a:rPr>
              <a:t>" moved-assigned"</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&lt;&lt;</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std</a:t>
            </a:r>
            <a:r>
              <a:rPr lang="en-GB" sz="1400" b="0" dirty="0">
                <a:solidFill>
                  <a:srgbClr val="FFFFFF"/>
                </a:solidFill>
                <a:effectLst/>
                <a:latin typeface="Consolas" panose="020B0609020204030204" pitchFamily="49" charset="0"/>
              </a:rPr>
              <a:t>::</a:t>
            </a:r>
            <a:r>
              <a:rPr lang="en-GB" sz="1400" b="0" dirty="0" err="1">
                <a:solidFill>
                  <a:srgbClr val="FFFFFF"/>
                </a:solidFill>
                <a:effectLst/>
                <a:latin typeface="Consolas" panose="020B0609020204030204" pitchFamily="49" charset="0"/>
              </a:rPr>
              <a:t>endl</a:t>
            </a:r>
            <a:r>
              <a:rPr lang="en-GB" sz="1400" b="0" dirty="0">
                <a:solidFill>
                  <a:srgbClr val="FFFFFF"/>
                </a:solidFill>
                <a:effectLst/>
                <a:latin typeface="Consolas" panose="020B0609020204030204" pitchFamily="49" charset="0"/>
              </a:rPr>
              <a:t>;</a:t>
            </a:r>
          </a:p>
          <a:p>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return</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a:t>
            </a:r>
            <a:r>
              <a:rPr lang="en-GB" sz="1400" b="0" dirty="0">
                <a:solidFill>
                  <a:srgbClr val="569CD6"/>
                </a:solidFill>
                <a:effectLst/>
                <a:latin typeface="Consolas" panose="020B0609020204030204" pitchFamily="49" charset="0"/>
              </a:rPr>
              <a:t>this</a:t>
            </a:r>
            <a:r>
              <a:rPr lang="en-GB" sz="1400" b="0" dirty="0">
                <a:solidFill>
                  <a:srgbClr val="FFFFFF"/>
                </a:solidFill>
                <a:effectLst/>
                <a:latin typeface="Consolas" panose="020B0609020204030204" pitchFamily="49" charset="0"/>
              </a:rPr>
              <a:t>;</a:t>
            </a:r>
          </a:p>
          <a:p>
            <a:r>
              <a:rPr lang="en-GB" sz="1400" b="0" dirty="0">
                <a:solidFill>
                  <a:srgbClr val="FFFFFF"/>
                </a:solidFill>
                <a:effectLst/>
                <a:latin typeface="Consolas" panose="020B0609020204030204" pitchFamily="49" charset="0"/>
              </a:rPr>
              <a:t>}</a:t>
            </a:r>
          </a:p>
        </p:txBody>
      </p:sp>
      <p:pic>
        <p:nvPicPr>
          <p:cNvPr id="9" name="Picture 8">
            <a:extLst>
              <a:ext uri="{FF2B5EF4-FFF2-40B4-BE49-F238E27FC236}">
                <a16:creationId xmlns:a16="http://schemas.microsoft.com/office/drawing/2014/main" id="{72BF7580-5055-885B-B77E-EF6E655C02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7214" y="430664"/>
            <a:ext cx="363809" cy="4604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BC31E03-1ADC-E92B-6B5B-627F39B83BF7}"/>
              </a:ext>
            </a:extLst>
          </p:cNvPr>
          <p:cNvSpPr txBox="1"/>
          <p:nvPr/>
        </p:nvSpPr>
        <p:spPr>
          <a:xfrm>
            <a:off x="4747901" y="3546666"/>
            <a:ext cx="6786602" cy="1384995"/>
          </a:xfrm>
          <a:prstGeom prst="rect">
            <a:avLst/>
          </a:prstGeom>
          <a:solidFill>
            <a:srgbClr val="000000"/>
          </a:solidFill>
        </p:spPr>
        <p:txBody>
          <a:bodyPr wrap="square">
            <a:spAutoFit/>
          </a:bodyPr>
          <a:lstStyle/>
          <a:p>
            <a:r>
              <a:rPr lang="en-US" sz="1400" b="0" dirty="0">
                <a:solidFill>
                  <a:srgbClr val="FFFFFF"/>
                </a:solidFill>
                <a:effectLst/>
                <a:latin typeface="Consolas" panose="020B0609020204030204" pitchFamily="49" charset="0"/>
              </a:rPr>
              <a:t>Swap</a:t>
            </a:r>
          </a:p>
          <a:p>
            <a:r>
              <a:rPr lang="en-US" sz="1400" b="0" dirty="0">
                <a:solidFill>
                  <a:srgbClr val="FFFFFF"/>
                </a:solidFill>
                <a:effectLst/>
                <a:latin typeface="Consolas" panose="020B0609020204030204" pitchFamily="49" charset="0"/>
              </a:rPr>
              <a:t>Hello moved                     </a:t>
            </a:r>
            <a:r>
              <a:rPr lang="en-US" sz="1400" b="0" dirty="0">
                <a:solidFill>
                  <a:srgbClr val="D4D4D4"/>
                </a:solidFill>
                <a:effectLst/>
                <a:latin typeface="Consolas" panose="020B0609020204030204" pitchFamily="49" charset="0"/>
              </a:rPr>
              <a:t>&lt;--</a:t>
            </a:r>
            <a:r>
              <a:rPr lang="en-US" sz="1400" b="0" dirty="0">
                <a:solidFill>
                  <a:srgbClr val="FFFFFF"/>
                </a:solidFill>
                <a:effectLst/>
                <a:latin typeface="Consolas" panose="020B0609020204030204" pitchFamily="49" charset="0"/>
              </a:rPr>
              <a:t> temp </a:t>
            </a:r>
            <a:r>
              <a:rPr lang="en-US" sz="1400" b="0" dirty="0">
                <a:solidFill>
                  <a:srgbClr val="D4D4D4"/>
                </a:solidFill>
                <a:effectLst/>
                <a:latin typeface="Consolas" panose="020B0609020204030204" pitchFamily="49" charset="0"/>
              </a:rPr>
              <a:t>=</a:t>
            </a:r>
            <a:r>
              <a:rPr lang="en-US" sz="1400" b="0" dirty="0">
                <a:solidFill>
                  <a:srgbClr val="FFFFFF"/>
                </a:solidFill>
                <a:effectLst/>
                <a:latin typeface="Consolas" panose="020B0609020204030204" pitchFamily="49" charset="0"/>
              </a:rPr>
              <a:t> </a:t>
            </a:r>
            <a:r>
              <a:rPr lang="en-US" sz="1400" b="0" dirty="0" err="1">
                <a:solidFill>
                  <a:srgbClr val="FFFFFF"/>
                </a:solidFill>
                <a:effectLst/>
                <a:latin typeface="Consolas" panose="020B0609020204030204" pitchFamily="49" charset="0"/>
              </a:rPr>
              <a:t>lhs</a:t>
            </a:r>
            <a:endParaRPr lang="en-US" sz="1400" b="0" dirty="0">
              <a:solidFill>
                <a:srgbClr val="FFFFFF"/>
              </a:solidFill>
              <a:effectLst/>
              <a:latin typeface="Consolas" panose="020B0609020204030204" pitchFamily="49" charset="0"/>
            </a:endParaRPr>
          </a:p>
          <a:p>
            <a:r>
              <a:rPr lang="en-US" sz="1400" b="0" dirty="0" err="1">
                <a:solidFill>
                  <a:srgbClr val="FFFFFF"/>
                </a:solidFill>
                <a:effectLst/>
                <a:latin typeface="Consolas" panose="020B0609020204030204" pitchFamily="49" charset="0"/>
              </a:rPr>
              <a:t>Move_Semantics</a:t>
            </a:r>
            <a:r>
              <a:rPr lang="en-US" sz="1400" b="0" dirty="0">
                <a:solidFill>
                  <a:srgbClr val="D4D4D4"/>
                </a:solidFill>
                <a:effectLst/>
                <a:latin typeface="Consolas" panose="020B0609020204030204" pitchFamily="49" charset="0"/>
              </a:rPr>
              <a:t>!</a:t>
            </a:r>
            <a:r>
              <a:rPr lang="en-US" sz="1400" b="0" dirty="0">
                <a:solidFill>
                  <a:srgbClr val="FFFFFF"/>
                </a:solidFill>
                <a:effectLst/>
                <a:latin typeface="Consolas" panose="020B0609020204030204" pitchFamily="49" charset="0"/>
              </a:rPr>
              <a:t> moved</a:t>
            </a:r>
            <a:r>
              <a:rPr lang="en-US" sz="1400" b="0" dirty="0">
                <a:solidFill>
                  <a:srgbClr val="D4D4D4"/>
                </a:solidFill>
                <a:effectLst/>
                <a:latin typeface="Consolas" panose="020B0609020204030204" pitchFamily="49" charset="0"/>
              </a:rPr>
              <a:t>-</a:t>
            </a:r>
            <a:r>
              <a:rPr lang="en-US" sz="1400" b="0" dirty="0">
                <a:solidFill>
                  <a:srgbClr val="FFFFFF"/>
                </a:solidFill>
                <a:effectLst/>
                <a:latin typeface="Consolas" panose="020B0609020204030204" pitchFamily="49" charset="0"/>
              </a:rPr>
              <a:t>assigned  </a:t>
            </a:r>
            <a:r>
              <a:rPr lang="en-US" sz="1400" b="0" dirty="0">
                <a:solidFill>
                  <a:srgbClr val="D4D4D4"/>
                </a:solidFill>
                <a:effectLst/>
                <a:latin typeface="Consolas" panose="020B0609020204030204" pitchFamily="49" charset="0"/>
              </a:rPr>
              <a:t>&lt;--</a:t>
            </a:r>
            <a:r>
              <a:rPr lang="en-US" sz="1400" b="0" dirty="0">
                <a:solidFill>
                  <a:srgbClr val="FFFFFF"/>
                </a:solidFill>
                <a:effectLst/>
                <a:latin typeface="Consolas" panose="020B0609020204030204" pitchFamily="49" charset="0"/>
              </a:rPr>
              <a:t> </a:t>
            </a:r>
            <a:r>
              <a:rPr lang="en-US" sz="1400" b="0" dirty="0" err="1">
                <a:solidFill>
                  <a:srgbClr val="FFFFFF"/>
                </a:solidFill>
                <a:effectLst/>
                <a:latin typeface="Consolas" panose="020B0609020204030204" pitchFamily="49" charset="0"/>
              </a:rPr>
              <a:t>lhs</a:t>
            </a:r>
            <a:r>
              <a:rPr lang="en-US" sz="1400" b="0" dirty="0">
                <a:solidFill>
                  <a:srgbClr val="FFFFFF"/>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FFFFFF"/>
                </a:solidFill>
                <a:effectLst/>
                <a:latin typeface="Consolas" panose="020B0609020204030204" pitchFamily="49" charset="0"/>
              </a:rPr>
              <a:t> </a:t>
            </a:r>
            <a:r>
              <a:rPr lang="en-US" sz="1400" b="0" dirty="0" err="1">
                <a:solidFill>
                  <a:srgbClr val="FFFFFF"/>
                </a:solidFill>
                <a:effectLst/>
                <a:latin typeface="Consolas" panose="020B0609020204030204" pitchFamily="49" charset="0"/>
              </a:rPr>
              <a:t>rhs</a:t>
            </a:r>
            <a:endParaRPr lang="en-US" sz="1400" b="0" dirty="0">
              <a:solidFill>
                <a:srgbClr val="FFFFFF"/>
              </a:solidFill>
              <a:effectLst/>
              <a:latin typeface="Consolas" panose="020B0609020204030204" pitchFamily="49" charset="0"/>
            </a:endParaRPr>
          </a:p>
          <a:p>
            <a:r>
              <a:rPr lang="en-US" sz="1400" b="0" dirty="0">
                <a:solidFill>
                  <a:srgbClr val="FFFFFF"/>
                </a:solidFill>
                <a:effectLst/>
                <a:latin typeface="Consolas" panose="020B0609020204030204" pitchFamily="49" charset="0"/>
              </a:rPr>
              <a:t>Hello moved</a:t>
            </a:r>
            <a:r>
              <a:rPr lang="en-US" sz="1400" b="0" dirty="0">
                <a:solidFill>
                  <a:srgbClr val="D4D4D4"/>
                </a:solidFill>
                <a:effectLst/>
                <a:latin typeface="Consolas" panose="020B0609020204030204" pitchFamily="49" charset="0"/>
              </a:rPr>
              <a:t>-</a:t>
            </a:r>
            <a:r>
              <a:rPr lang="en-US" sz="1400" b="0" dirty="0">
                <a:solidFill>
                  <a:srgbClr val="FFFFFF"/>
                </a:solidFill>
                <a:effectLst/>
                <a:latin typeface="Consolas" panose="020B0609020204030204" pitchFamily="49" charset="0"/>
              </a:rPr>
              <a:t>assigned            </a:t>
            </a:r>
            <a:r>
              <a:rPr lang="en-US" sz="1400" b="0" dirty="0">
                <a:solidFill>
                  <a:srgbClr val="D4D4D4"/>
                </a:solidFill>
                <a:effectLst/>
                <a:latin typeface="Consolas" panose="020B0609020204030204" pitchFamily="49" charset="0"/>
              </a:rPr>
              <a:t>&lt;--</a:t>
            </a:r>
            <a:r>
              <a:rPr lang="en-US" sz="1400" b="0" dirty="0">
                <a:solidFill>
                  <a:srgbClr val="FFFFFF"/>
                </a:solidFill>
                <a:effectLst/>
                <a:latin typeface="Consolas" panose="020B0609020204030204" pitchFamily="49" charset="0"/>
              </a:rPr>
              <a:t> </a:t>
            </a:r>
            <a:r>
              <a:rPr lang="en-US" sz="1400" b="0" dirty="0" err="1">
                <a:solidFill>
                  <a:srgbClr val="FFFFFF"/>
                </a:solidFill>
                <a:effectLst/>
                <a:latin typeface="Consolas" panose="020B0609020204030204" pitchFamily="49" charset="0"/>
              </a:rPr>
              <a:t>rhs</a:t>
            </a:r>
            <a:r>
              <a:rPr lang="en-US" sz="1400" b="0" dirty="0">
                <a:solidFill>
                  <a:srgbClr val="FFFFFF"/>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FFFFFF"/>
                </a:solidFill>
                <a:effectLst/>
                <a:latin typeface="Consolas" panose="020B0609020204030204" pitchFamily="49" charset="0"/>
              </a:rPr>
              <a:t> temp</a:t>
            </a:r>
          </a:p>
          <a:p>
            <a:br>
              <a:rPr lang="en-US" sz="1400" b="0" dirty="0">
                <a:solidFill>
                  <a:srgbClr val="FFFFFF"/>
                </a:solidFill>
                <a:effectLst/>
                <a:latin typeface="Consolas" panose="020B0609020204030204" pitchFamily="49" charset="0"/>
              </a:rPr>
            </a:br>
            <a:r>
              <a:rPr lang="en-US" sz="1400" b="0" dirty="0" err="1">
                <a:solidFill>
                  <a:srgbClr val="FFFFFF"/>
                </a:solidFill>
                <a:effectLst/>
                <a:latin typeface="Consolas" panose="020B0609020204030204" pitchFamily="49" charset="0"/>
              </a:rPr>
              <a:t>Move_Semantics</a:t>
            </a:r>
            <a:r>
              <a:rPr lang="en-US" sz="1400" b="0" dirty="0">
                <a:solidFill>
                  <a:srgbClr val="D4D4D4"/>
                </a:solidFill>
                <a:effectLst/>
                <a:latin typeface="Consolas" panose="020B0609020204030204" pitchFamily="49" charset="0"/>
              </a:rPr>
              <a:t>!</a:t>
            </a:r>
            <a:r>
              <a:rPr lang="en-US" sz="1400" b="0" dirty="0">
                <a:solidFill>
                  <a:srgbClr val="FFFFFF"/>
                </a:solidFill>
                <a:effectLst/>
                <a:latin typeface="Consolas" panose="020B0609020204030204" pitchFamily="49" charset="0"/>
              </a:rPr>
              <a:t> Hello</a:t>
            </a:r>
          </a:p>
        </p:txBody>
      </p:sp>
      <p:pic>
        <p:nvPicPr>
          <p:cNvPr id="11" name="Picture 2" descr="Download Free Tux Kernel Racer Penguins Linux Penguin ICON favicon ...">
            <a:extLst>
              <a:ext uri="{FF2B5EF4-FFF2-40B4-BE49-F238E27FC236}">
                <a16:creationId xmlns:a16="http://schemas.microsoft.com/office/drawing/2014/main" id="{26CA40F6-02EF-EB5E-36C1-344C48869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3408" y="3546666"/>
            <a:ext cx="367615" cy="496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747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DBC50C-39B4-F2CE-B798-3499C133EB3F}"/>
              </a:ext>
            </a:extLst>
          </p:cNvPr>
          <p:cNvSpPr>
            <a:spLocks noGrp="1"/>
          </p:cNvSpPr>
          <p:nvPr>
            <p:ph type="body" sz="quarter" idx="10"/>
          </p:nvPr>
        </p:nvSpPr>
        <p:spPr/>
        <p:txBody>
          <a:bodyPr/>
          <a:lstStyle/>
          <a:p>
            <a:r>
              <a:rPr lang="en-US" cap="none" dirty="0"/>
              <a:t>How does std::move Call Move-Operations?</a:t>
            </a:r>
            <a:endParaRPr lang="en-GB" cap="none" dirty="0"/>
          </a:p>
        </p:txBody>
      </p:sp>
      <p:sp>
        <p:nvSpPr>
          <p:cNvPr id="3" name="Text Placeholder 2">
            <a:extLst>
              <a:ext uri="{FF2B5EF4-FFF2-40B4-BE49-F238E27FC236}">
                <a16:creationId xmlns:a16="http://schemas.microsoft.com/office/drawing/2014/main" id="{1F74FD35-ED5D-9846-67AC-DF74A086AA59}"/>
              </a:ext>
            </a:extLst>
          </p:cNvPr>
          <p:cNvSpPr>
            <a:spLocks noGrp="1"/>
          </p:cNvSpPr>
          <p:nvPr>
            <p:ph type="body" sz="quarter" idx="15"/>
          </p:nvPr>
        </p:nvSpPr>
        <p:spPr>
          <a:xfrm>
            <a:off x="4826525" y="2725983"/>
            <a:ext cx="5803900" cy="401884"/>
          </a:xfrm>
        </p:spPr>
        <p:txBody>
          <a:bodyPr/>
          <a:lstStyle/>
          <a:p>
            <a:r>
              <a:rPr lang="en-US" dirty="0"/>
              <a:t>This calls the copy operators, not move!</a:t>
            </a:r>
            <a:endParaRPr lang="en-GB" dirty="0"/>
          </a:p>
        </p:txBody>
      </p:sp>
      <p:sp>
        <p:nvSpPr>
          <p:cNvPr id="4" name="TextBox 3">
            <a:extLst>
              <a:ext uri="{FF2B5EF4-FFF2-40B4-BE49-F238E27FC236}">
                <a16:creationId xmlns:a16="http://schemas.microsoft.com/office/drawing/2014/main" id="{2F2630D4-5B7B-447C-80B5-2E89FB49845F}"/>
              </a:ext>
            </a:extLst>
          </p:cNvPr>
          <p:cNvSpPr txBox="1"/>
          <p:nvPr/>
        </p:nvSpPr>
        <p:spPr>
          <a:xfrm>
            <a:off x="4826525" y="459774"/>
            <a:ext cx="6536553" cy="1917665"/>
          </a:xfrm>
          <a:prstGeom prst="rect">
            <a:avLst/>
          </a:prstGeom>
          <a:solidFill>
            <a:srgbClr val="000000"/>
          </a:solidFill>
        </p:spPr>
        <p:txBody>
          <a:bodyPr wrap="square" anchor="ctr">
            <a:noAutofit/>
          </a:bodyPr>
          <a:lstStyle/>
          <a:p>
            <a:r>
              <a:rPr lang="en-GB" b="0" dirty="0">
                <a:solidFill>
                  <a:srgbClr val="569CD6"/>
                </a:solidFill>
                <a:effectLst/>
                <a:latin typeface="Consolas" panose="020B0609020204030204" pitchFamily="49" charset="0"/>
              </a:rPr>
              <a:t>void</a:t>
            </a:r>
            <a:r>
              <a:rPr lang="en-GB" b="0" dirty="0">
                <a:solidFill>
                  <a:srgbClr val="FFFFFF"/>
                </a:solidFill>
                <a:effectLst/>
                <a:latin typeface="Consolas" panose="020B0609020204030204" pitchFamily="49" charset="0"/>
              </a:rPr>
              <a:t> </a:t>
            </a:r>
            <a:r>
              <a:rPr lang="en-GB" b="0" dirty="0" err="1">
                <a:solidFill>
                  <a:srgbClr val="DCDCAA"/>
                </a:solidFill>
                <a:effectLst/>
                <a:latin typeface="Consolas" panose="020B0609020204030204" pitchFamily="49" charset="0"/>
              </a:rPr>
              <a:t>string_swap</a:t>
            </a:r>
            <a:r>
              <a:rPr lang="en-GB" b="0" dirty="0">
                <a:solidFill>
                  <a:srgbClr val="FFFFFF"/>
                </a:solidFill>
                <a:effectLst/>
                <a:latin typeface="Consolas" panose="020B0609020204030204" pitchFamily="49" charset="0"/>
              </a:rPr>
              <a:t>(</a:t>
            </a:r>
            <a:r>
              <a:rPr lang="en-GB" b="0" dirty="0">
                <a:solidFill>
                  <a:srgbClr val="4EC9B0"/>
                </a:solidFill>
                <a:effectLst/>
                <a:latin typeface="Consolas" panose="020B0609020204030204" pitchFamily="49" charset="0"/>
              </a:rPr>
              <a:t>String</a:t>
            </a:r>
            <a:r>
              <a:rPr lang="en-GB" b="0" dirty="0">
                <a:solidFill>
                  <a:srgbClr val="569CD6"/>
                </a:solidFill>
                <a:effectLst/>
                <a:latin typeface="Consolas" panose="020B0609020204030204" pitchFamily="49" charset="0"/>
              </a:rPr>
              <a:t>&amp;</a:t>
            </a:r>
            <a:r>
              <a:rPr lang="en-GB" b="0" dirty="0">
                <a:solidFill>
                  <a:srgbClr val="FFFFFF"/>
                </a:solidFill>
                <a:effectLst/>
                <a:latin typeface="Consolas" panose="020B0609020204030204" pitchFamily="49" charset="0"/>
              </a:rPr>
              <a:t> </a:t>
            </a:r>
            <a:r>
              <a:rPr lang="en-GB" b="0" dirty="0" err="1">
                <a:solidFill>
                  <a:srgbClr val="9CDCFE"/>
                </a:solidFill>
                <a:effectLst/>
                <a:latin typeface="Consolas" panose="020B0609020204030204" pitchFamily="49" charset="0"/>
              </a:rPr>
              <a:t>lhs</a:t>
            </a:r>
            <a:r>
              <a:rPr lang="en-GB" b="0" dirty="0">
                <a:solidFill>
                  <a:srgbClr val="FFFFFF"/>
                </a:solidFill>
                <a:effectLst/>
                <a:latin typeface="Consolas" panose="020B0609020204030204" pitchFamily="49" charset="0"/>
              </a:rPr>
              <a:t>, </a:t>
            </a:r>
            <a:r>
              <a:rPr lang="en-GB" b="0" dirty="0">
                <a:solidFill>
                  <a:srgbClr val="4EC9B0"/>
                </a:solidFill>
                <a:effectLst/>
                <a:latin typeface="Consolas" panose="020B0609020204030204" pitchFamily="49" charset="0"/>
              </a:rPr>
              <a:t>String</a:t>
            </a:r>
            <a:r>
              <a:rPr lang="en-GB" b="0" dirty="0">
                <a:solidFill>
                  <a:srgbClr val="569CD6"/>
                </a:solidFill>
                <a:effectLst/>
                <a:latin typeface="Consolas" panose="020B0609020204030204" pitchFamily="49" charset="0"/>
              </a:rPr>
              <a:t>&amp;</a:t>
            </a:r>
            <a:r>
              <a:rPr lang="en-GB" b="0" dirty="0">
                <a:solidFill>
                  <a:srgbClr val="FFFFFF"/>
                </a:solidFill>
                <a:effectLst/>
                <a:latin typeface="Consolas" panose="020B0609020204030204" pitchFamily="49" charset="0"/>
              </a:rPr>
              <a:t> </a:t>
            </a:r>
            <a:r>
              <a:rPr lang="en-GB" b="0" dirty="0" err="1">
                <a:solidFill>
                  <a:srgbClr val="9CDCFE"/>
                </a:solidFill>
                <a:effectLst/>
                <a:latin typeface="Consolas" panose="020B0609020204030204" pitchFamily="49" charset="0"/>
              </a:rPr>
              <a:t>rhs</a:t>
            </a:r>
            <a:r>
              <a:rPr lang="en-GB" b="0" dirty="0">
                <a:solidFill>
                  <a:srgbClr val="FFFFFF"/>
                </a:solidFill>
                <a:effectLst/>
                <a:latin typeface="Consolas" panose="020B0609020204030204" pitchFamily="49" charset="0"/>
              </a:rPr>
              <a:t>) {</a:t>
            </a:r>
          </a:p>
          <a:p>
            <a:r>
              <a:rPr lang="en-GB" b="0" dirty="0">
                <a:solidFill>
                  <a:srgbClr val="FFFFFF"/>
                </a:solidFill>
                <a:effectLst/>
                <a:latin typeface="Consolas" panose="020B0609020204030204" pitchFamily="49" charset="0"/>
              </a:rPr>
              <a:t>    </a:t>
            </a:r>
            <a:r>
              <a:rPr lang="en-GB" b="0" dirty="0">
                <a:solidFill>
                  <a:srgbClr val="569CD6"/>
                </a:solidFill>
                <a:effectLst/>
                <a:latin typeface="Consolas" panose="020B0609020204030204" pitchFamily="49" charset="0"/>
              </a:rPr>
              <a:t>auto</a:t>
            </a:r>
            <a:r>
              <a:rPr lang="en-GB" b="0" dirty="0">
                <a:solidFill>
                  <a:srgbClr val="FFFFFF"/>
                </a:solidFill>
                <a:effectLst/>
                <a:latin typeface="Consolas" panose="020B0609020204030204" pitchFamily="49" charset="0"/>
              </a:rPr>
              <a:t> temp </a:t>
            </a:r>
            <a:r>
              <a:rPr lang="en-GB" b="0" dirty="0">
                <a:solidFill>
                  <a:srgbClr val="D4D4D4"/>
                </a:solidFill>
                <a:effectLst/>
                <a:latin typeface="Consolas" panose="020B0609020204030204" pitchFamily="49" charset="0"/>
              </a:rPr>
              <a:t>=</a:t>
            </a:r>
            <a:r>
              <a:rPr lang="en-GB" b="0" dirty="0">
                <a:solidFill>
                  <a:srgbClr val="FFFFFF"/>
                </a:solidFill>
                <a:effectLst/>
                <a:latin typeface="Consolas" panose="020B0609020204030204" pitchFamily="49" charset="0"/>
              </a:rPr>
              <a:t> </a:t>
            </a:r>
            <a:r>
              <a:rPr lang="en-GB" b="0" dirty="0" err="1">
                <a:solidFill>
                  <a:srgbClr val="FFFFFF"/>
                </a:solidFill>
                <a:effectLst/>
                <a:latin typeface="Consolas" panose="020B0609020204030204" pitchFamily="49" charset="0"/>
              </a:rPr>
              <a:t>lhs</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    </a:t>
            </a:r>
            <a:r>
              <a:rPr lang="en-GB" b="0" dirty="0" err="1">
                <a:solidFill>
                  <a:srgbClr val="FFFFFF"/>
                </a:solidFill>
                <a:effectLst/>
                <a:latin typeface="Consolas" panose="020B0609020204030204" pitchFamily="49" charset="0"/>
              </a:rPr>
              <a:t>lhs</a:t>
            </a:r>
            <a:r>
              <a:rPr lang="en-GB" b="0" dirty="0">
                <a:solidFill>
                  <a:srgbClr val="FFFFFF"/>
                </a:solidFill>
                <a:effectLst/>
                <a:latin typeface="Consolas" panose="020B0609020204030204" pitchFamily="49" charset="0"/>
              </a:rPr>
              <a:t> </a:t>
            </a:r>
            <a:r>
              <a:rPr lang="en-GB" b="0" dirty="0">
                <a:solidFill>
                  <a:srgbClr val="D4D4D4"/>
                </a:solidFill>
                <a:effectLst/>
                <a:latin typeface="Consolas" panose="020B0609020204030204" pitchFamily="49" charset="0"/>
              </a:rPr>
              <a:t>=</a:t>
            </a:r>
            <a:r>
              <a:rPr lang="en-GB" b="0" dirty="0">
                <a:solidFill>
                  <a:srgbClr val="FFFFFF"/>
                </a:solidFill>
                <a:effectLst/>
                <a:latin typeface="Consolas" panose="020B0609020204030204" pitchFamily="49" charset="0"/>
              </a:rPr>
              <a:t> </a:t>
            </a:r>
            <a:r>
              <a:rPr lang="en-GB" b="0" dirty="0" err="1">
                <a:solidFill>
                  <a:srgbClr val="FFFFFF"/>
                </a:solidFill>
                <a:effectLst/>
                <a:latin typeface="Consolas" panose="020B0609020204030204" pitchFamily="49" charset="0"/>
              </a:rPr>
              <a:t>rhs</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    </a:t>
            </a:r>
            <a:r>
              <a:rPr lang="en-GB" b="0" dirty="0" err="1">
                <a:solidFill>
                  <a:srgbClr val="FFFFFF"/>
                </a:solidFill>
                <a:effectLst/>
                <a:latin typeface="Consolas" panose="020B0609020204030204" pitchFamily="49" charset="0"/>
              </a:rPr>
              <a:t>rhs</a:t>
            </a:r>
            <a:r>
              <a:rPr lang="en-GB" b="0" dirty="0">
                <a:solidFill>
                  <a:srgbClr val="FFFFFF"/>
                </a:solidFill>
                <a:effectLst/>
                <a:latin typeface="Consolas" panose="020B0609020204030204" pitchFamily="49" charset="0"/>
              </a:rPr>
              <a:t> </a:t>
            </a:r>
            <a:r>
              <a:rPr lang="en-GB" b="0" dirty="0">
                <a:solidFill>
                  <a:srgbClr val="D4D4D4"/>
                </a:solidFill>
                <a:effectLst/>
                <a:latin typeface="Consolas" panose="020B0609020204030204" pitchFamily="49" charset="0"/>
              </a:rPr>
              <a:t>=</a:t>
            </a:r>
            <a:r>
              <a:rPr lang="en-GB" b="0" dirty="0">
                <a:solidFill>
                  <a:srgbClr val="FFFFFF"/>
                </a:solidFill>
                <a:effectLst/>
                <a:latin typeface="Consolas" panose="020B0609020204030204" pitchFamily="49" charset="0"/>
              </a:rPr>
              <a:t> temp;</a:t>
            </a:r>
          </a:p>
          <a:p>
            <a:r>
              <a:rPr lang="en-GB" b="0" dirty="0">
                <a:solidFill>
                  <a:srgbClr val="FFFFFF"/>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AE66E78B-BED4-C10F-9908-90D70EF88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8225" y="459775"/>
            <a:ext cx="363809"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465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FEE46A-B9F5-B8D7-4CD0-9FEEA2256A88}"/>
              </a:ext>
            </a:extLst>
          </p:cNvPr>
          <p:cNvSpPr>
            <a:spLocks noGrp="1"/>
          </p:cNvSpPr>
          <p:nvPr>
            <p:ph type="body" sz="quarter" idx="10"/>
          </p:nvPr>
        </p:nvSpPr>
        <p:spPr/>
        <p:txBody>
          <a:bodyPr/>
          <a:lstStyle/>
          <a:p>
            <a:r>
              <a:rPr lang="en-GB" cap="none" dirty="0"/>
              <a:t>Casting the Identity Away...</a:t>
            </a:r>
          </a:p>
        </p:txBody>
      </p:sp>
      <p:sp>
        <p:nvSpPr>
          <p:cNvPr id="3" name="Text Placeholder 2">
            <a:extLst>
              <a:ext uri="{FF2B5EF4-FFF2-40B4-BE49-F238E27FC236}">
                <a16:creationId xmlns:a16="http://schemas.microsoft.com/office/drawing/2014/main" id="{5C86A216-3ED6-C272-6C79-5ED9D5272BBD}"/>
              </a:ext>
            </a:extLst>
          </p:cNvPr>
          <p:cNvSpPr>
            <a:spLocks noGrp="1"/>
          </p:cNvSpPr>
          <p:nvPr>
            <p:ph type="body" sz="quarter" idx="15"/>
          </p:nvPr>
        </p:nvSpPr>
        <p:spPr>
          <a:xfrm>
            <a:off x="4826524" y="2725983"/>
            <a:ext cx="6536553" cy="3243743"/>
          </a:xfrm>
        </p:spPr>
        <p:txBody>
          <a:bodyPr/>
          <a:lstStyle/>
          <a:p>
            <a:r>
              <a:rPr lang="en-US" b="1" dirty="0"/>
              <a:t>This calls the move operators!</a:t>
            </a:r>
          </a:p>
          <a:p>
            <a:endParaRPr lang="en-US" dirty="0"/>
          </a:p>
          <a:p>
            <a:r>
              <a:rPr lang="en-US" dirty="0"/>
              <a:t>Prefer to use </a:t>
            </a:r>
            <a:r>
              <a:rPr lang="en-US" b="1" dirty="0">
                <a:latin typeface="Consolas" panose="020B0609020204030204" pitchFamily="49" charset="0"/>
              </a:rPr>
              <a:t>std::move </a:t>
            </a:r>
            <a:r>
              <a:rPr lang="en-US" dirty="0"/>
              <a:t>- it does the same thing!</a:t>
            </a:r>
            <a:endParaRPr lang="en-GB" dirty="0"/>
          </a:p>
        </p:txBody>
      </p:sp>
      <p:sp>
        <p:nvSpPr>
          <p:cNvPr id="4" name="TextBox 3">
            <a:extLst>
              <a:ext uri="{FF2B5EF4-FFF2-40B4-BE49-F238E27FC236}">
                <a16:creationId xmlns:a16="http://schemas.microsoft.com/office/drawing/2014/main" id="{2C4E4FA5-2608-F19F-850C-3661FB5AD50B}"/>
              </a:ext>
            </a:extLst>
          </p:cNvPr>
          <p:cNvSpPr txBox="1"/>
          <p:nvPr/>
        </p:nvSpPr>
        <p:spPr>
          <a:xfrm>
            <a:off x="4826525" y="459774"/>
            <a:ext cx="6536553" cy="1917665"/>
          </a:xfrm>
          <a:prstGeom prst="rect">
            <a:avLst/>
          </a:prstGeom>
          <a:solidFill>
            <a:srgbClr val="000000"/>
          </a:solidFill>
        </p:spPr>
        <p:txBody>
          <a:bodyPr wrap="square" anchor="ctr">
            <a:noAutofit/>
          </a:bodyPr>
          <a:lstStyle/>
          <a:p>
            <a:r>
              <a:rPr lang="en-GB" b="0" dirty="0">
                <a:solidFill>
                  <a:srgbClr val="569CD6"/>
                </a:solidFill>
                <a:effectLst/>
                <a:latin typeface="Consolas" panose="020B0609020204030204" pitchFamily="49" charset="0"/>
              </a:rPr>
              <a:t>void</a:t>
            </a:r>
            <a:r>
              <a:rPr lang="en-GB" b="0" dirty="0">
                <a:solidFill>
                  <a:srgbClr val="FFFFFF"/>
                </a:solidFill>
                <a:effectLst/>
                <a:latin typeface="Consolas" panose="020B0609020204030204" pitchFamily="49" charset="0"/>
              </a:rPr>
              <a:t> </a:t>
            </a:r>
            <a:r>
              <a:rPr lang="en-GB" b="0" dirty="0" err="1">
                <a:solidFill>
                  <a:srgbClr val="DCDCAA"/>
                </a:solidFill>
                <a:effectLst/>
                <a:latin typeface="Consolas" panose="020B0609020204030204" pitchFamily="49" charset="0"/>
              </a:rPr>
              <a:t>string_swap</a:t>
            </a:r>
            <a:r>
              <a:rPr lang="en-GB" b="0" dirty="0">
                <a:solidFill>
                  <a:srgbClr val="FFFFFF"/>
                </a:solidFill>
                <a:effectLst/>
                <a:latin typeface="Consolas" panose="020B0609020204030204" pitchFamily="49" charset="0"/>
              </a:rPr>
              <a:t>(</a:t>
            </a:r>
            <a:r>
              <a:rPr lang="en-GB" b="0" dirty="0">
                <a:solidFill>
                  <a:srgbClr val="4EC9B0"/>
                </a:solidFill>
                <a:effectLst/>
                <a:latin typeface="Consolas" panose="020B0609020204030204" pitchFamily="49" charset="0"/>
              </a:rPr>
              <a:t>String</a:t>
            </a:r>
            <a:r>
              <a:rPr lang="en-GB" b="0" dirty="0">
                <a:solidFill>
                  <a:srgbClr val="569CD6"/>
                </a:solidFill>
                <a:effectLst/>
                <a:latin typeface="Consolas" panose="020B0609020204030204" pitchFamily="49" charset="0"/>
              </a:rPr>
              <a:t>&amp;</a:t>
            </a:r>
            <a:r>
              <a:rPr lang="en-GB" b="0" dirty="0">
                <a:solidFill>
                  <a:srgbClr val="FFFFFF"/>
                </a:solidFill>
                <a:effectLst/>
                <a:latin typeface="Consolas" panose="020B0609020204030204" pitchFamily="49" charset="0"/>
              </a:rPr>
              <a:t> </a:t>
            </a:r>
            <a:r>
              <a:rPr lang="en-GB" b="0" dirty="0" err="1">
                <a:solidFill>
                  <a:srgbClr val="9CDCFE"/>
                </a:solidFill>
                <a:effectLst/>
                <a:latin typeface="Consolas" panose="020B0609020204030204" pitchFamily="49" charset="0"/>
              </a:rPr>
              <a:t>lhs</a:t>
            </a:r>
            <a:r>
              <a:rPr lang="en-GB" b="0" dirty="0">
                <a:solidFill>
                  <a:srgbClr val="FFFFFF"/>
                </a:solidFill>
                <a:effectLst/>
                <a:latin typeface="Consolas" panose="020B0609020204030204" pitchFamily="49" charset="0"/>
              </a:rPr>
              <a:t>, </a:t>
            </a:r>
            <a:r>
              <a:rPr lang="en-GB" b="0" dirty="0">
                <a:solidFill>
                  <a:srgbClr val="4EC9B0"/>
                </a:solidFill>
                <a:effectLst/>
                <a:latin typeface="Consolas" panose="020B0609020204030204" pitchFamily="49" charset="0"/>
              </a:rPr>
              <a:t>String</a:t>
            </a:r>
            <a:r>
              <a:rPr lang="en-GB" b="0" dirty="0">
                <a:solidFill>
                  <a:srgbClr val="569CD6"/>
                </a:solidFill>
                <a:effectLst/>
                <a:latin typeface="Consolas" panose="020B0609020204030204" pitchFamily="49" charset="0"/>
              </a:rPr>
              <a:t>&amp;</a:t>
            </a:r>
            <a:r>
              <a:rPr lang="en-GB" b="0" dirty="0">
                <a:solidFill>
                  <a:srgbClr val="FFFFFF"/>
                </a:solidFill>
                <a:effectLst/>
                <a:latin typeface="Consolas" panose="020B0609020204030204" pitchFamily="49" charset="0"/>
              </a:rPr>
              <a:t> </a:t>
            </a:r>
            <a:r>
              <a:rPr lang="en-GB" b="0" dirty="0" err="1">
                <a:solidFill>
                  <a:srgbClr val="9CDCFE"/>
                </a:solidFill>
                <a:effectLst/>
                <a:latin typeface="Consolas" panose="020B0609020204030204" pitchFamily="49" charset="0"/>
              </a:rPr>
              <a:t>rhs</a:t>
            </a:r>
            <a:r>
              <a:rPr lang="en-GB" b="0" dirty="0">
                <a:solidFill>
                  <a:srgbClr val="FFFFFF"/>
                </a:solidFill>
                <a:effectLst/>
                <a:latin typeface="Consolas" panose="020B0609020204030204" pitchFamily="49" charset="0"/>
              </a:rPr>
              <a:t>) {</a:t>
            </a:r>
          </a:p>
          <a:p>
            <a:r>
              <a:rPr lang="en-GB" b="0" dirty="0">
                <a:solidFill>
                  <a:srgbClr val="FFFFFF"/>
                </a:solidFill>
                <a:effectLst/>
                <a:latin typeface="Consolas" panose="020B0609020204030204" pitchFamily="49" charset="0"/>
              </a:rPr>
              <a:t>    </a:t>
            </a:r>
            <a:r>
              <a:rPr lang="en-GB" b="0" dirty="0">
                <a:solidFill>
                  <a:srgbClr val="569CD6"/>
                </a:solidFill>
                <a:effectLst/>
                <a:latin typeface="Consolas" panose="020B0609020204030204" pitchFamily="49" charset="0"/>
              </a:rPr>
              <a:t>auto</a:t>
            </a:r>
            <a:r>
              <a:rPr lang="en-GB" b="0" dirty="0">
                <a:solidFill>
                  <a:srgbClr val="FFFFFF"/>
                </a:solidFill>
                <a:effectLst/>
                <a:latin typeface="Consolas" panose="020B0609020204030204" pitchFamily="49" charset="0"/>
              </a:rPr>
              <a:t> temp </a:t>
            </a:r>
            <a:r>
              <a:rPr lang="en-GB" b="0" dirty="0">
                <a:solidFill>
                  <a:srgbClr val="D4D4D4"/>
                </a:solidFill>
                <a:effectLst/>
                <a:latin typeface="Consolas" panose="020B0609020204030204" pitchFamily="49" charset="0"/>
              </a:rPr>
              <a:t>=</a:t>
            </a:r>
            <a:r>
              <a:rPr lang="en-GB" b="0" dirty="0">
                <a:solidFill>
                  <a:srgbClr val="FFFFFF"/>
                </a:solidFill>
                <a:effectLst/>
                <a:latin typeface="Consolas" panose="020B0609020204030204" pitchFamily="49" charset="0"/>
              </a:rPr>
              <a:t> </a:t>
            </a:r>
            <a:r>
              <a:rPr lang="en-GB" b="0" dirty="0" err="1">
                <a:solidFill>
                  <a:srgbClr val="569CD6"/>
                </a:solidFill>
                <a:effectLst/>
                <a:latin typeface="Consolas" panose="020B0609020204030204" pitchFamily="49" charset="0"/>
              </a:rPr>
              <a:t>static_cast</a:t>
            </a:r>
            <a:r>
              <a:rPr lang="en-GB" b="0" dirty="0">
                <a:solidFill>
                  <a:srgbClr val="D4D4D4"/>
                </a:solidFill>
                <a:effectLst/>
                <a:latin typeface="Consolas" panose="020B0609020204030204" pitchFamily="49" charset="0"/>
              </a:rPr>
              <a:t>&lt;</a:t>
            </a:r>
            <a:r>
              <a:rPr lang="en-GB" b="0" dirty="0">
                <a:solidFill>
                  <a:srgbClr val="FFFFFF"/>
                </a:solidFill>
                <a:effectLst/>
                <a:latin typeface="Consolas" panose="020B0609020204030204" pitchFamily="49" charset="0"/>
              </a:rPr>
              <a:t>String</a:t>
            </a:r>
            <a:r>
              <a:rPr lang="en-GB" b="0" dirty="0">
                <a:solidFill>
                  <a:srgbClr val="D4D4D4"/>
                </a:solidFill>
                <a:effectLst/>
                <a:latin typeface="Consolas" panose="020B0609020204030204" pitchFamily="49" charset="0"/>
              </a:rPr>
              <a:t>&amp;&amp;&gt;</a:t>
            </a:r>
            <a:r>
              <a:rPr lang="en-GB" b="0" dirty="0">
                <a:solidFill>
                  <a:srgbClr val="FFFFFF"/>
                </a:solidFill>
                <a:effectLst/>
                <a:latin typeface="Consolas" panose="020B0609020204030204" pitchFamily="49" charset="0"/>
              </a:rPr>
              <a:t>(</a:t>
            </a:r>
            <a:r>
              <a:rPr lang="en-GB" b="0" dirty="0" err="1">
                <a:solidFill>
                  <a:srgbClr val="FFFFFF"/>
                </a:solidFill>
                <a:effectLst/>
                <a:latin typeface="Consolas" panose="020B0609020204030204" pitchFamily="49" charset="0"/>
              </a:rPr>
              <a:t>lhs</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    </a:t>
            </a:r>
            <a:r>
              <a:rPr lang="en-GB" b="0" dirty="0" err="1">
                <a:solidFill>
                  <a:srgbClr val="FFFFFF"/>
                </a:solidFill>
                <a:effectLst/>
                <a:latin typeface="Consolas" panose="020B0609020204030204" pitchFamily="49" charset="0"/>
              </a:rPr>
              <a:t>lhs</a:t>
            </a:r>
            <a:r>
              <a:rPr lang="en-GB" b="0" dirty="0">
                <a:solidFill>
                  <a:srgbClr val="FFFFFF"/>
                </a:solidFill>
                <a:effectLst/>
                <a:latin typeface="Consolas" panose="020B0609020204030204" pitchFamily="49" charset="0"/>
              </a:rPr>
              <a:t> </a:t>
            </a:r>
            <a:r>
              <a:rPr lang="en-GB" b="0" dirty="0">
                <a:solidFill>
                  <a:srgbClr val="D4D4D4"/>
                </a:solidFill>
                <a:effectLst/>
                <a:latin typeface="Consolas" panose="020B0609020204030204" pitchFamily="49" charset="0"/>
              </a:rPr>
              <a:t>=</a:t>
            </a:r>
            <a:r>
              <a:rPr lang="en-GB" b="0" dirty="0">
                <a:solidFill>
                  <a:srgbClr val="FFFFFF"/>
                </a:solidFill>
                <a:effectLst/>
                <a:latin typeface="Consolas" panose="020B0609020204030204" pitchFamily="49" charset="0"/>
              </a:rPr>
              <a:t> </a:t>
            </a:r>
            <a:r>
              <a:rPr lang="en-GB" b="0" dirty="0" err="1">
                <a:solidFill>
                  <a:srgbClr val="569CD6"/>
                </a:solidFill>
                <a:effectLst/>
                <a:latin typeface="Consolas" panose="020B0609020204030204" pitchFamily="49" charset="0"/>
              </a:rPr>
              <a:t>static_cast</a:t>
            </a:r>
            <a:r>
              <a:rPr lang="en-GB" b="0" dirty="0">
                <a:solidFill>
                  <a:srgbClr val="D4D4D4"/>
                </a:solidFill>
                <a:effectLst/>
                <a:latin typeface="Consolas" panose="020B0609020204030204" pitchFamily="49" charset="0"/>
              </a:rPr>
              <a:t>&lt;</a:t>
            </a:r>
            <a:r>
              <a:rPr lang="en-GB" b="0" dirty="0">
                <a:solidFill>
                  <a:srgbClr val="FFFFFF"/>
                </a:solidFill>
                <a:effectLst/>
                <a:latin typeface="Consolas" panose="020B0609020204030204" pitchFamily="49" charset="0"/>
              </a:rPr>
              <a:t>String</a:t>
            </a:r>
            <a:r>
              <a:rPr lang="en-GB" b="0" dirty="0">
                <a:solidFill>
                  <a:srgbClr val="D4D4D4"/>
                </a:solidFill>
                <a:effectLst/>
                <a:latin typeface="Consolas" panose="020B0609020204030204" pitchFamily="49" charset="0"/>
              </a:rPr>
              <a:t>&amp;&amp;&gt;</a:t>
            </a:r>
            <a:r>
              <a:rPr lang="en-GB" b="0" dirty="0">
                <a:solidFill>
                  <a:srgbClr val="FFFFFF"/>
                </a:solidFill>
                <a:effectLst/>
                <a:latin typeface="Consolas" panose="020B0609020204030204" pitchFamily="49" charset="0"/>
              </a:rPr>
              <a:t>(</a:t>
            </a:r>
            <a:r>
              <a:rPr lang="en-GB" b="0" dirty="0" err="1">
                <a:solidFill>
                  <a:srgbClr val="FFFFFF"/>
                </a:solidFill>
                <a:effectLst/>
                <a:latin typeface="Consolas" panose="020B0609020204030204" pitchFamily="49" charset="0"/>
              </a:rPr>
              <a:t>rhs</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    </a:t>
            </a:r>
            <a:r>
              <a:rPr lang="en-GB" b="0" dirty="0" err="1">
                <a:solidFill>
                  <a:srgbClr val="FFFFFF"/>
                </a:solidFill>
                <a:effectLst/>
                <a:latin typeface="Consolas" panose="020B0609020204030204" pitchFamily="49" charset="0"/>
              </a:rPr>
              <a:t>rhs</a:t>
            </a:r>
            <a:r>
              <a:rPr lang="en-GB" b="0" dirty="0">
                <a:solidFill>
                  <a:srgbClr val="FFFFFF"/>
                </a:solidFill>
                <a:effectLst/>
                <a:latin typeface="Consolas" panose="020B0609020204030204" pitchFamily="49" charset="0"/>
              </a:rPr>
              <a:t> </a:t>
            </a:r>
            <a:r>
              <a:rPr lang="en-GB" b="0" dirty="0">
                <a:solidFill>
                  <a:srgbClr val="D4D4D4"/>
                </a:solidFill>
                <a:effectLst/>
                <a:latin typeface="Consolas" panose="020B0609020204030204" pitchFamily="49" charset="0"/>
              </a:rPr>
              <a:t>=</a:t>
            </a:r>
            <a:r>
              <a:rPr lang="en-GB" b="0" dirty="0">
                <a:solidFill>
                  <a:srgbClr val="FFFFFF"/>
                </a:solidFill>
                <a:effectLst/>
                <a:latin typeface="Consolas" panose="020B0609020204030204" pitchFamily="49" charset="0"/>
              </a:rPr>
              <a:t> </a:t>
            </a:r>
            <a:r>
              <a:rPr lang="en-GB" b="0" dirty="0" err="1">
                <a:solidFill>
                  <a:srgbClr val="569CD6"/>
                </a:solidFill>
                <a:effectLst/>
                <a:latin typeface="Consolas" panose="020B0609020204030204" pitchFamily="49" charset="0"/>
              </a:rPr>
              <a:t>static_cast</a:t>
            </a:r>
            <a:r>
              <a:rPr lang="en-GB" b="0" dirty="0">
                <a:solidFill>
                  <a:srgbClr val="D4D4D4"/>
                </a:solidFill>
                <a:effectLst/>
                <a:latin typeface="Consolas" panose="020B0609020204030204" pitchFamily="49" charset="0"/>
              </a:rPr>
              <a:t>&lt;</a:t>
            </a:r>
            <a:r>
              <a:rPr lang="en-GB" b="0" dirty="0">
                <a:solidFill>
                  <a:srgbClr val="FFFFFF"/>
                </a:solidFill>
                <a:effectLst/>
                <a:latin typeface="Consolas" panose="020B0609020204030204" pitchFamily="49" charset="0"/>
              </a:rPr>
              <a:t>String</a:t>
            </a:r>
            <a:r>
              <a:rPr lang="en-GB" b="0" dirty="0">
                <a:solidFill>
                  <a:srgbClr val="D4D4D4"/>
                </a:solidFill>
                <a:effectLst/>
                <a:latin typeface="Consolas" panose="020B0609020204030204" pitchFamily="49" charset="0"/>
              </a:rPr>
              <a:t>&amp;&amp;&gt;</a:t>
            </a:r>
            <a:r>
              <a:rPr lang="en-GB" b="0" dirty="0">
                <a:solidFill>
                  <a:srgbClr val="FFFFFF"/>
                </a:solidFill>
                <a:effectLst/>
                <a:latin typeface="Consolas" panose="020B0609020204030204" pitchFamily="49" charset="0"/>
              </a:rPr>
              <a:t>(temp);</a:t>
            </a:r>
          </a:p>
          <a:p>
            <a:r>
              <a:rPr lang="en-GB" b="0" dirty="0">
                <a:solidFill>
                  <a:srgbClr val="FFFFFF"/>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AC816ECD-76EE-4EFB-9A51-911E80057C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8225" y="459775"/>
            <a:ext cx="363809" cy="4604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97E948-D8E8-D2A8-FD65-B61CC78CBBA8}"/>
              </a:ext>
            </a:extLst>
          </p:cNvPr>
          <p:cNvSpPr txBox="1"/>
          <p:nvPr/>
        </p:nvSpPr>
        <p:spPr>
          <a:xfrm>
            <a:off x="4826524" y="3743798"/>
            <a:ext cx="6536553" cy="1917665"/>
          </a:xfrm>
          <a:prstGeom prst="rect">
            <a:avLst/>
          </a:prstGeom>
          <a:solidFill>
            <a:srgbClr val="000000"/>
          </a:solidFill>
        </p:spPr>
        <p:txBody>
          <a:bodyPr wrap="square" anchor="ctr">
            <a:noAutofit/>
          </a:bodyPr>
          <a:lstStyle/>
          <a:p>
            <a:r>
              <a:rPr lang="en-GB" b="0" dirty="0">
                <a:solidFill>
                  <a:srgbClr val="569CD6"/>
                </a:solidFill>
                <a:effectLst/>
                <a:latin typeface="Consolas" panose="020B0609020204030204" pitchFamily="49" charset="0"/>
              </a:rPr>
              <a:t>void</a:t>
            </a:r>
            <a:r>
              <a:rPr lang="en-GB" b="0" dirty="0">
                <a:solidFill>
                  <a:srgbClr val="FFFFFF"/>
                </a:solidFill>
                <a:effectLst/>
                <a:latin typeface="Consolas" panose="020B0609020204030204" pitchFamily="49" charset="0"/>
              </a:rPr>
              <a:t> </a:t>
            </a:r>
            <a:r>
              <a:rPr lang="en-GB" b="0" dirty="0" err="1">
                <a:solidFill>
                  <a:srgbClr val="DCDCAA"/>
                </a:solidFill>
                <a:effectLst/>
                <a:latin typeface="Consolas" panose="020B0609020204030204" pitchFamily="49" charset="0"/>
              </a:rPr>
              <a:t>string_swap</a:t>
            </a:r>
            <a:r>
              <a:rPr lang="en-GB" b="0" dirty="0">
                <a:solidFill>
                  <a:srgbClr val="FFFFFF"/>
                </a:solidFill>
                <a:effectLst/>
                <a:latin typeface="Consolas" panose="020B0609020204030204" pitchFamily="49" charset="0"/>
              </a:rPr>
              <a:t>(</a:t>
            </a:r>
            <a:r>
              <a:rPr lang="en-GB" b="0" dirty="0">
                <a:solidFill>
                  <a:srgbClr val="4EC9B0"/>
                </a:solidFill>
                <a:effectLst/>
                <a:latin typeface="Consolas" panose="020B0609020204030204" pitchFamily="49" charset="0"/>
              </a:rPr>
              <a:t>String</a:t>
            </a:r>
            <a:r>
              <a:rPr lang="en-GB" b="0" dirty="0">
                <a:solidFill>
                  <a:srgbClr val="569CD6"/>
                </a:solidFill>
                <a:effectLst/>
                <a:latin typeface="Consolas" panose="020B0609020204030204" pitchFamily="49" charset="0"/>
              </a:rPr>
              <a:t>&amp;</a:t>
            </a:r>
            <a:r>
              <a:rPr lang="en-GB" b="0" dirty="0">
                <a:solidFill>
                  <a:srgbClr val="FFFFFF"/>
                </a:solidFill>
                <a:effectLst/>
                <a:latin typeface="Consolas" panose="020B0609020204030204" pitchFamily="49" charset="0"/>
              </a:rPr>
              <a:t> </a:t>
            </a:r>
            <a:r>
              <a:rPr lang="en-GB" b="0" dirty="0" err="1">
                <a:solidFill>
                  <a:srgbClr val="9CDCFE"/>
                </a:solidFill>
                <a:effectLst/>
                <a:latin typeface="Consolas" panose="020B0609020204030204" pitchFamily="49" charset="0"/>
              </a:rPr>
              <a:t>lhs</a:t>
            </a:r>
            <a:r>
              <a:rPr lang="en-GB" b="0" dirty="0">
                <a:solidFill>
                  <a:srgbClr val="FFFFFF"/>
                </a:solidFill>
                <a:effectLst/>
                <a:latin typeface="Consolas" panose="020B0609020204030204" pitchFamily="49" charset="0"/>
              </a:rPr>
              <a:t>, </a:t>
            </a:r>
            <a:r>
              <a:rPr lang="en-GB" b="0" dirty="0">
                <a:solidFill>
                  <a:srgbClr val="4EC9B0"/>
                </a:solidFill>
                <a:effectLst/>
                <a:latin typeface="Consolas" panose="020B0609020204030204" pitchFamily="49" charset="0"/>
              </a:rPr>
              <a:t>String</a:t>
            </a:r>
            <a:r>
              <a:rPr lang="en-GB" b="0" dirty="0">
                <a:solidFill>
                  <a:srgbClr val="569CD6"/>
                </a:solidFill>
                <a:effectLst/>
                <a:latin typeface="Consolas" panose="020B0609020204030204" pitchFamily="49" charset="0"/>
              </a:rPr>
              <a:t>&amp;</a:t>
            </a:r>
            <a:r>
              <a:rPr lang="en-GB" b="0" dirty="0">
                <a:solidFill>
                  <a:srgbClr val="FFFFFF"/>
                </a:solidFill>
                <a:effectLst/>
                <a:latin typeface="Consolas" panose="020B0609020204030204" pitchFamily="49" charset="0"/>
              </a:rPr>
              <a:t> </a:t>
            </a:r>
            <a:r>
              <a:rPr lang="en-GB" b="0" dirty="0" err="1">
                <a:solidFill>
                  <a:srgbClr val="9CDCFE"/>
                </a:solidFill>
                <a:effectLst/>
                <a:latin typeface="Consolas" panose="020B0609020204030204" pitchFamily="49" charset="0"/>
              </a:rPr>
              <a:t>rhs</a:t>
            </a:r>
            <a:r>
              <a:rPr lang="en-GB" b="0" dirty="0">
                <a:solidFill>
                  <a:srgbClr val="FFFFFF"/>
                </a:solidFill>
                <a:effectLst/>
                <a:latin typeface="Consolas" panose="020B0609020204030204" pitchFamily="49" charset="0"/>
              </a:rPr>
              <a:t>) {</a:t>
            </a:r>
          </a:p>
          <a:p>
            <a:r>
              <a:rPr lang="en-GB" b="0" dirty="0">
                <a:solidFill>
                  <a:srgbClr val="FFFFFF"/>
                </a:solidFill>
                <a:effectLst/>
                <a:latin typeface="Consolas" panose="020B0609020204030204" pitchFamily="49" charset="0"/>
              </a:rPr>
              <a:t>    </a:t>
            </a:r>
            <a:r>
              <a:rPr lang="en-GB" b="0" dirty="0">
                <a:solidFill>
                  <a:srgbClr val="569CD6"/>
                </a:solidFill>
                <a:effectLst/>
                <a:latin typeface="Consolas" panose="020B0609020204030204" pitchFamily="49" charset="0"/>
              </a:rPr>
              <a:t>auto</a:t>
            </a:r>
            <a:r>
              <a:rPr lang="en-GB" b="0" dirty="0">
                <a:solidFill>
                  <a:srgbClr val="FFFFFF"/>
                </a:solidFill>
                <a:effectLst/>
                <a:latin typeface="Consolas" panose="020B0609020204030204" pitchFamily="49" charset="0"/>
              </a:rPr>
              <a:t> temp </a:t>
            </a:r>
            <a:r>
              <a:rPr lang="en-GB" b="0" dirty="0">
                <a:solidFill>
                  <a:srgbClr val="D4D4D4"/>
                </a:solidFill>
                <a:effectLst/>
                <a:latin typeface="Consolas" panose="020B0609020204030204" pitchFamily="49" charset="0"/>
              </a:rPr>
              <a:t>=</a:t>
            </a:r>
            <a:r>
              <a:rPr lang="en-GB" b="0" dirty="0">
                <a:solidFill>
                  <a:srgbClr val="FFFFFF"/>
                </a:solidFill>
                <a:effectLst/>
                <a:latin typeface="Consolas" panose="020B0609020204030204" pitchFamily="49" charset="0"/>
              </a:rPr>
              <a:t> </a:t>
            </a:r>
            <a:r>
              <a:rPr lang="en-GB" b="0" dirty="0">
                <a:solidFill>
                  <a:srgbClr val="4EC9B0"/>
                </a:solidFill>
                <a:effectLst/>
                <a:latin typeface="Consolas" panose="020B0609020204030204" pitchFamily="49" charset="0"/>
              </a:rPr>
              <a:t>std</a:t>
            </a:r>
            <a:r>
              <a:rPr lang="en-GB" b="0" dirty="0">
                <a:solidFill>
                  <a:srgbClr val="FFFFFF"/>
                </a:solidFill>
                <a:effectLst/>
                <a:latin typeface="Consolas" panose="020B0609020204030204" pitchFamily="49" charset="0"/>
              </a:rPr>
              <a:t>::</a:t>
            </a:r>
            <a:r>
              <a:rPr lang="en-GB" b="0" dirty="0">
                <a:solidFill>
                  <a:srgbClr val="DCDCAA"/>
                </a:solidFill>
                <a:effectLst/>
                <a:latin typeface="Consolas" panose="020B0609020204030204" pitchFamily="49" charset="0"/>
              </a:rPr>
              <a:t>move</a:t>
            </a:r>
            <a:r>
              <a:rPr lang="en-GB" b="0" dirty="0">
                <a:solidFill>
                  <a:srgbClr val="FFFFFF"/>
                </a:solidFill>
                <a:effectLst/>
                <a:latin typeface="Consolas" panose="020B0609020204030204" pitchFamily="49" charset="0"/>
              </a:rPr>
              <a:t>(</a:t>
            </a:r>
            <a:r>
              <a:rPr lang="en-GB" b="0" dirty="0" err="1">
                <a:solidFill>
                  <a:srgbClr val="FFFFFF"/>
                </a:solidFill>
                <a:effectLst/>
                <a:latin typeface="Consolas" panose="020B0609020204030204" pitchFamily="49" charset="0"/>
              </a:rPr>
              <a:t>lhs</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    </a:t>
            </a:r>
            <a:r>
              <a:rPr lang="en-GB" b="0" dirty="0" err="1">
                <a:solidFill>
                  <a:srgbClr val="FFFFFF"/>
                </a:solidFill>
                <a:effectLst/>
                <a:latin typeface="Consolas" panose="020B0609020204030204" pitchFamily="49" charset="0"/>
              </a:rPr>
              <a:t>lhs</a:t>
            </a:r>
            <a:r>
              <a:rPr lang="en-GB" b="0" dirty="0">
                <a:solidFill>
                  <a:srgbClr val="FFFFFF"/>
                </a:solidFill>
                <a:effectLst/>
                <a:latin typeface="Consolas" panose="020B0609020204030204" pitchFamily="49" charset="0"/>
              </a:rPr>
              <a:t> </a:t>
            </a:r>
            <a:r>
              <a:rPr lang="en-GB" b="0" dirty="0">
                <a:solidFill>
                  <a:srgbClr val="D4D4D4"/>
                </a:solidFill>
                <a:effectLst/>
                <a:latin typeface="Consolas" panose="020B0609020204030204" pitchFamily="49" charset="0"/>
              </a:rPr>
              <a:t>=</a:t>
            </a:r>
            <a:r>
              <a:rPr lang="en-GB" b="0" dirty="0">
                <a:solidFill>
                  <a:srgbClr val="FFFFFF"/>
                </a:solidFill>
                <a:effectLst/>
                <a:latin typeface="Consolas" panose="020B0609020204030204" pitchFamily="49" charset="0"/>
              </a:rPr>
              <a:t> </a:t>
            </a:r>
            <a:r>
              <a:rPr lang="en-GB" b="0" dirty="0">
                <a:solidFill>
                  <a:srgbClr val="4EC9B0"/>
                </a:solidFill>
                <a:effectLst/>
                <a:latin typeface="Consolas" panose="020B0609020204030204" pitchFamily="49" charset="0"/>
              </a:rPr>
              <a:t>std</a:t>
            </a:r>
            <a:r>
              <a:rPr lang="en-GB" b="0" dirty="0">
                <a:solidFill>
                  <a:srgbClr val="FFFFFF"/>
                </a:solidFill>
                <a:effectLst/>
                <a:latin typeface="Consolas" panose="020B0609020204030204" pitchFamily="49" charset="0"/>
              </a:rPr>
              <a:t>::</a:t>
            </a:r>
            <a:r>
              <a:rPr lang="en-GB" b="0" dirty="0">
                <a:solidFill>
                  <a:srgbClr val="DCDCAA"/>
                </a:solidFill>
                <a:effectLst/>
                <a:latin typeface="Consolas" panose="020B0609020204030204" pitchFamily="49" charset="0"/>
              </a:rPr>
              <a:t>move</a:t>
            </a:r>
            <a:r>
              <a:rPr lang="en-GB" b="0" dirty="0">
                <a:solidFill>
                  <a:srgbClr val="FFFFFF"/>
                </a:solidFill>
                <a:effectLst/>
                <a:latin typeface="Consolas" panose="020B0609020204030204" pitchFamily="49" charset="0"/>
              </a:rPr>
              <a:t>(</a:t>
            </a:r>
            <a:r>
              <a:rPr lang="en-GB" b="0" dirty="0" err="1">
                <a:solidFill>
                  <a:srgbClr val="FFFFFF"/>
                </a:solidFill>
                <a:effectLst/>
                <a:latin typeface="Consolas" panose="020B0609020204030204" pitchFamily="49" charset="0"/>
              </a:rPr>
              <a:t>rhs</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    </a:t>
            </a:r>
            <a:r>
              <a:rPr lang="en-GB" b="0" dirty="0" err="1">
                <a:solidFill>
                  <a:srgbClr val="FFFFFF"/>
                </a:solidFill>
                <a:effectLst/>
                <a:latin typeface="Consolas" panose="020B0609020204030204" pitchFamily="49" charset="0"/>
              </a:rPr>
              <a:t>rhs</a:t>
            </a:r>
            <a:r>
              <a:rPr lang="en-GB" b="0" dirty="0">
                <a:solidFill>
                  <a:srgbClr val="FFFFFF"/>
                </a:solidFill>
                <a:effectLst/>
                <a:latin typeface="Consolas" panose="020B0609020204030204" pitchFamily="49" charset="0"/>
              </a:rPr>
              <a:t> </a:t>
            </a:r>
            <a:r>
              <a:rPr lang="en-GB" b="0" dirty="0">
                <a:solidFill>
                  <a:srgbClr val="D4D4D4"/>
                </a:solidFill>
                <a:effectLst/>
                <a:latin typeface="Consolas" panose="020B0609020204030204" pitchFamily="49" charset="0"/>
              </a:rPr>
              <a:t>=</a:t>
            </a:r>
            <a:r>
              <a:rPr lang="en-GB" b="0" dirty="0">
                <a:solidFill>
                  <a:srgbClr val="FFFFFF"/>
                </a:solidFill>
                <a:effectLst/>
                <a:latin typeface="Consolas" panose="020B0609020204030204" pitchFamily="49" charset="0"/>
              </a:rPr>
              <a:t> </a:t>
            </a:r>
            <a:r>
              <a:rPr lang="en-GB" b="0" dirty="0">
                <a:solidFill>
                  <a:srgbClr val="4EC9B0"/>
                </a:solidFill>
                <a:effectLst/>
                <a:latin typeface="Consolas" panose="020B0609020204030204" pitchFamily="49" charset="0"/>
              </a:rPr>
              <a:t>std</a:t>
            </a:r>
            <a:r>
              <a:rPr lang="en-GB" b="0" dirty="0">
                <a:solidFill>
                  <a:srgbClr val="FFFFFF"/>
                </a:solidFill>
                <a:effectLst/>
                <a:latin typeface="Consolas" panose="020B0609020204030204" pitchFamily="49" charset="0"/>
              </a:rPr>
              <a:t>::</a:t>
            </a:r>
            <a:r>
              <a:rPr lang="en-GB" b="0" dirty="0">
                <a:solidFill>
                  <a:srgbClr val="DCDCAA"/>
                </a:solidFill>
                <a:effectLst/>
                <a:latin typeface="Consolas" panose="020B0609020204030204" pitchFamily="49" charset="0"/>
              </a:rPr>
              <a:t>move</a:t>
            </a:r>
            <a:r>
              <a:rPr lang="en-GB" b="0" dirty="0">
                <a:solidFill>
                  <a:srgbClr val="FFFFFF"/>
                </a:solidFill>
                <a:effectLst/>
                <a:latin typeface="Consolas" panose="020B0609020204030204" pitchFamily="49" charset="0"/>
              </a:rPr>
              <a:t>(temp);</a:t>
            </a:r>
          </a:p>
          <a:p>
            <a:r>
              <a:rPr lang="en-GB" b="0" dirty="0">
                <a:solidFill>
                  <a:srgbClr val="FFFFFF"/>
                </a:solidFill>
                <a:effectLst/>
                <a:latin typeface="Consolas" panose="020B0609020204030204" pitchFamily="49" charset="0"/>
              </a:rPr>
              <a:t>}</a:t>
            </a:r>
          </a:p>
        </p:txBody>
      </p:sp>
      <p:pic>
        <p:nvPicPr>
          <p:cNvPr id="7" name="Picture 6">
            <a:extLst>
              <a:ext uri="{FF2B5EF4-FFF2-40B4-BE49-F238E27FC236}">
                <a16:creationId xmlns:a16="http://schemas.microsoft.com/office/drawing/2014/main" id="{101FADC5-2246-868D-6653-336F6A384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8225" y="3751936"/>
            <a:ext cx="363809"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47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321D9C-BBE1-F26B-DFEB-82165E7B2605}"/>
              </a:ext>
            </a:extLst>
          </p:cNvPr>
          <p:cNvSpPr>
            <a:spLocks noGrp="1"/>
          </p:cNvSpPr>
          <p:nvPr>
            <p:ph type="body" sz="quarter" idx="10"/>
          </p:nvPr>
        </p:nvSpPr>
        <p:spPr/>
        <p:txBody>
          <a:bodyPr/>
          <a:lstStyle/>
          <a:p>
            <a:r>
              <a:rPr lang="en-GB" cap="none" dirty="0"/>
              <a:t>Synthesized Move Operations</a:t>
            </a:r>
          </a:p>
        </p:txBody>
      </p:sp>
      <p:sp>
        <p:nvSpPr>
          <p:cNvPr id="3" name="Text Placeholder 2">
            <a:extLst>
              <a:ext uri="{FF2B5EF4-FFF2-40B4-BE49-F238E27FC236}">
                <a16:creationId xmlns:a16="http://schemas.microsoft.com/office/drawing/2014/main" id="{F2DD9B95-A007-911F-E185-5AB7C9893D2F}"/>
              </a:ext>
            </a:extLst>
          </p:cNvPr>
          <p:cNvSpPr>
            <a:spLocks noGrp="1"/>
          </p:cNvSpPr>
          <p:nvPr>
            <p:ph type="body" sz="quarter" idx="15"/>
          </p:nvPr>
        </p:nvSpPr>
        <p:spPr>
          <a:xfrm>
            <a:off x="4913934" y="645067"/>
            <a:ext cx="6641056" cy="5481413"/>
          </a:xfrm>
        </p:spPr>
        <p:txBody>
          <a:bodyPr/>
          <a:lstStyle/>
          <a:p>
            <a:r>
              <a:rPr lang="en-US" sz="1800" b="1" dirty="0"/>
              <a:t>Complier can synthesize move constructor and move assignment operator</a:t>
            </a:r>
          </a:p>
          <a:p>
            <a:endParaRPr lang="en-US" sz="1800" b="1" dirty="0"/>
          </a:p>
          <a:p>
            <a:r>
              <a:rPr lang="en-US" sz="1800" b="1" dirty="0"/>
              <a:t>It applies </a:t>
            </a:r>
            <a:r>
              <a:rPr lang="en-US" sz="1800" b="1" dirty="0">
                <a:latin typeface="Consolas" panose="020B0609020204030204" pitchFamily="49" charset="0"/>
              </a:rPr>
              <a:t>std::move </a:t>
            </a:r>
            <a:r>
              <a:rPr lang="en-US" sz="1800" b="1" dirty="0"/>
              <a:t>to each member</a:t>
            </a:r>
          </a:p>
          <a:p>
            <a:endParaRPr lang="en-US" sz="1800" b="1" dirty="0"/>
          </a:p>
          <a:p>
            <a:r>
              <a:rPr lang="en-US" sz="1800" b="1" dirty="0"/>
              <a:t>Move operation called if it exists</a:t>
            </a:r>
          </a:p>
          <a:p>
            <a:pPr marL="285750" indent="-285750">
              <a:buFont typeface="Arial" panose="020B0604020202020204" pitchFamily="34" charset="0"/>
              <a:buChar char="•"/>
            </a:pPr>
            <a:r>
              <a:rPr lang="en-US" sz="1800" dirty="0"/>
              <a:t>Otherwise, a normal copy takes place</a:t>
            </a:r>
          </a:p>
          <a:p>
            <a:pPr marL="285750" indent="-285750">
              <a:buFont typeface="Arial" panose="020B0604020202020204" pitchFamily="34" charset="0"/>
              <a:buChar char="•"/>
            </a:pPr>
            <a:endParaRPr lang="en-US" sz="1800" dirty="0">
              <a:latin typeface="Consolas" panose="020B0609020204030204" pitchFamily="49" charset="0"/>
            </a:endParaRPr>
          </a:p>
          <a:p>
            <a:pPr marL="285750" indent="-285750">
              <a:buFont typeface="Arial" panose="020B0604020202020204" pitchFamily="34" charset="0"/>
              <a:buChar char="•"/>
            </a:pPr>
            <a:endParaRPr lang="en-US" sz="1800" dirty="0">
              <a:latin typeface="Consolas" panose="020B0609020204030204" pitchFamily="49" charset="0"/>
            </a:endParaRPr>
          </a:p>
          <a:p>
            <a:r>
              <a:rPr lang="en-GB" sz="1800" b="1" dirty="0">
                <a:latin typeface="+mn-lt"/>
              </a:rPr>
              <a:t>Synthesize move suppressed if..</a:t>
            </a:r>
          </a:p>
          <a:p>
            <a:pPr marL="285750" indent="-285750">
              <a:buFont typeface="Arial" panose="020B0604020202020204" pitchFamily="34" charset="0"/>
              <a:buChar char="•"/>
            </a:pPr>
            <a:r>
              <a:rPr lang="en-US" sz="1800" dirty="0">
                <a:latin typeface="+mn-lt"/>
              </a:rPr>
              <a:t>you declare a destructor</a:t>
            </a:r>
          </a:p>
          <a:p>
            <a:pPr marL="285750" indent="-285750">
              <a:buFont typeface="Arial" panose="020B0604020202020204" pitchFamily="34" charset="0"/>
              <a:buChar char="•"/>
            </a:pPr>
            <a:r>
              <a:rPr lang="en-US" sz="1800" dirty="0">
                <a:latin typeface="+mn-lt"/>
              </a:rPr>
              <a:t>you declare copy constructor or assignment operator</a:t>
            </a:r>
            <a:endParaRPr lang="en-GB" sz="1800" dirty="0">
              <a:latin typeface="+mn-lt"/>
            </a:endParaRPr>
          </a:p>
        </p:txBody>
      </p:sp>
    </p:spTree>
    <p:extLst>
      <p:ext uri="{BB962C8B-B14F-4D97-AF65-F5344CB8AC3E}">
        <p14:creationId xmlns:p14="http://schemas.microsoft.com/office/powerpoint/2010/main" val="4061097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D29370-066D-35C1-53A9-28F95637EFAE}"/>
              </a:ext>
            </a:extLst>
          </p:cNvPr>
          <p:cNvSpPr>
            <a:spLocks noGrp="1"/>
          </p:cNvSpPr>
          <p:nvPr>
            <p:ph type="body" sz="quarter" idx="10"/>
          </p:nvPr>
        </p:nvSpPr>
        <p:spPr/>
        <p:txBody>
          <a:bodyPr/>
          <a:lstStyle/>
          <a:p>
            <a:r>
              <a:rPr lang="en-GB" cap="none" dirty="0"/>
              <a:t>Rule of 3/5</a:t>
            </a:r>
          </a:p>
        </p:txBody>
      </p:sp>
      <p:sp>
        <p:nvSpPr>
          <p:cNvPr id="3" name="Text Placeholder 2">
            <a:extLst>
              <a:ext uri="{FF2B5EF4-FFF2-40B4-BE49-F238E27FC236}">
                <a16:creationId xmlns:a16="http://schemas.microsoft.com/office/drawing/2014/main" id="{1FF4EB7A-2B47-BC9E-F433-6A3CD276A485}"/>
              </a:ext>
            </a:extLst>
          </p:cNvPr>
          <p:cNvSpPr>
            <a:spLocks noGrp="1"/>
          </p:cNvSpPr>
          <p:nvPr>
            <p:ph type="body" sz="quarter" idx="15"/>
          </p:nvPr>
        </p:nvSpPr>
        <p:spPr/>
        <p:txBody>
          <a:bodyPr/>
          <a:lstStyle/>
          <a:p>
            <a:r>
              <a:rPr lang="en-US" b="1" dirty="0"/>
              <a:t>Default constructor excluded from rules below!</a:t>
            </a:r>
          </a:p>
          <a:p>
            <a:endParaRPr lang="en-US" b="1" dirty="0"/>
          </a:p>
          <a:p>
            <a:r>
              <a:rPr lang="en-US" b="1" dirty="0"/>
              <a:t>If you declare any synthesized function</a:t>
            </a:r>
          </a:p>
          <a:p>
            <a:pPr marL="285750" indent="-285750">
              <a:buFont typeface="Arial" panose="020B0604020202020204" pitchFamily="34" charset="0"/>
              <a:buChar char="•"/>
            </a:pPr>
            <a:r>
              <a:rPr lang="en-US" dirty="0"/>
              <a:t>you should declare them </a:t>
            </a:r>
            <a:r>
              <a:rPr lang="en-US" i="1" dirty="0"/>
              <a:t>all</a:t>
            </a:r>
          </a:p>
          <a:p>
            <a:pPr marL="285750" indent="-285750">
              <a:buFont typeface="Arial" panose="020B0604020202020204" pitchFamily="34" charset="0"/>
              <a:buChar char="•"/>
            </a:pPr>
            <a:r>
              <a:rPr lang="en-US" i="1" dirty="0"/>
              <a:t>even</a:t>
            </a:r>
            <a:r>
              <a:rPr lang="en-US" dirty="0"/>
              <a:t> if you declare a defaulted destructor</a:t>
            </a:r>
          </a:p>
          <a:p>
            <a:endParaRPr lang="en-GB" b="1" dirty="0"/>
          </a:p>
        </p:txBody>
      </p:sp>
      <p:sp>
        <p:nvSpPr>
          <p:cNvPr id="4" name="TextBox 3">
            <a:extLst>
              <a:ext uri="{FF2B5EF4-FFF2-40B4-BE49-F238E27FC236}">
                <a16:creationId xmlns:a16="http://schemas.microsoft.com/office/drawing/2014/main" id="{D9677524-02E2-C9DA-E36C-DE2DD79D9ED8}"/>
              </a:ext>
            </a:extLst>
          </p:cNvPr>
          <p:cNvSpPr txBox="1"/>
          <p:nvPr/>
        </p:nvSpPr>
        <p:spPr>
          <a:xfrm>
            <a:off x="5468123" y="3364500"/>
            <a:ext cx="5803900" cy="1377317"/>
          </a:xfrm>
          <a:prstGeom prst="rect">
            <a:avLst/>
          </a:prstGeom>
          <a:solidFill>
            <a:srgbClr val="000000"/>
          </a:solidFill>
        </p:spPr>
        <p:txBody>
          <a:bodyPr wrap="square" anchor="ctr">
            <a:noAutofit/>
          </a:bodyPr>
          <a:lstStyle/>
          <a:p>
            <a:r>
              <a:rPr lang="en-GB" sz="1400" b="0" dirty="0">
                <a:solidFill>
                  <a:srgbClr val="D4D4D4"/>
                </a:solidFill>
                <a:effectLst/>
                <a:latin typeface="Consolas" panose="020B0609020204030204" pitchFamily="49" charset="0"/>
              </a:rPr>
              <a:t>~</a:t>
            </a:r>
            <a:r>
              <a:rPr lang="en-GB" sz="1400" b="0" dirty="0" err="1">
                <a:solidFill>
                  <a:srgbClr val="DCDCAA"/>
                </a:solidFill>
                <a:effectLst/>
                <a:latin typeface="Consolas" panose="020B0609020204030204" pitchFamily="49" charset="0"/>
              </a:rPr>
              <a:t>MyClass</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default</a:t>
            </a:r>
            <a:r>
              <a:rPr lang="en-GB" sz="1400" b="0" dirty="0">
                <a:solidFill>
                  <a:srgbClr val="FFFFFF"/>
                </a:solidFill>
                <a:effectLst/>
                <a:latin typeface="Consolas" panose="020B0609020204030204" pitchFamily="49" charset="0"/>
              </a:rPr>
              <a:t>;</a:t>
            </a:r>
          </a:p>
          <a:p>
            <a:r>
              <a:rPr lang="en-GB" sz="1400" b="0" dirty="0" err="1">
                <a:solidFill>
                  <a:srgbClr val="DCDCAA"/>
                </a:solidFill>
                <a:effectLst/>
                <a:latin typeface="Consolas" panose="020B0609020204030204" pitchFamily="49" charset="0"/>
              </a:rPr>
              <a:t>MyClass</a:t>
            </a:r>
            <a:r>
              <a:rPr lang="en-GB" sz="1400" b="0" dirty="0">
                <a:solidFill>
                  <a:srgbClr val="FFFFFF"/>
                </a:solidFill>
                <a:effectLst/>
                <a:latin typeface="Consolas" panose="020B0609020204030204" pitchFamily="49" charset="0"/>
              </a:rPr>
              <a:t>(</a:t>
            </a:r>
            <a:r>
              <a:rPr lang="en-GB" sz="1400" b="0" dirty="0" err="1">
                <a:solidFill>
                  <a:srgbClr val="569CD6"/>
                </a:solidFill>
                <a:effectLst/>
                <a:latin typeface="Consolas" panose="020B0609020204030204" pitchFamily="49" charset="0"/>
              </a:rPr>
              <a:t>const</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MyClass</a:t>
            </a:r>
            <a:r>
              <a:rPr lang="en-GB" sz="1400" b="0" dirty="0">
                <a:solidFill>
                  <a:srgbClr val="D4D4D4"/>
                </a:solidFill>
                <a:effectLst/>
                <a:latin typeface="Consolas" panose="020B0609020204030204" pitchFamily="49" charset="0"/>
              </a:rPr>
              <a:t>&amp;</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default</a:t>
            </a:r>
            <a:r>
              <a:rPr lang="en-GB" sz="1400" b="0" dirty="0">
                <a:solidFill>
                  <a:srgbClr val="FFFFFF"/>
                </a:solidFill>
                <a:effectLst/>
                <a:latin typeface="Consolas" panose="020B0609020204030204" pitchFamily="49" charset="0"/>
              </a:rPr>
              <a:t>;</a:t>
            </a:r>
          </a:p>
          <a:p>
            <a:r>
              <a:rPr lang="en-GB" sz="1400" b="0" dirty="0" err="1">
                <a:solidFill>
                  <a:srgbClr val="DCDCAA"/>
                </a:solidFill>
                <a:effectLst/>
                <a:latin typeface="Consolas" panose="020B0609020204030204" pitchFamily="49" charset="0"/>
              </a:rPr>
              <a:t>MyClass</a:t>
            </a:r>
            <a:r>
              <a:rPr lang="en-GB" sz="1400" b="0" dirty="0">
                <a:solidFill>
                  <a:srgbClr val="FFFFFF"/>
                </a:solidFill>
                <a:effectLst/>
                <a:latin typeface="Consolas" panose="020B0609020204030204" pitchFamily="49" charset="0"/>
              </a:rPr>
              <a:t>(</a:t>
            </a:r>
            <a:r>
              <a:rPr lang="en-GB" sz="1400" b="0" dirty="0" err="1">
                <a:solidFill>
                  <a:srgbClr val="FFFFFF"/>
                </a:solidFill>
                <a:effectLst/>
                <a:latin typeface="Consolas" panose="020B0609020204030204" pitchFamily="49" charset="0"/>
              </a:rPr>
              <a:t>MyClass</a:t>
            </a:r>
            <a:r>
              <a:rPr lang="en-GB" sz="1400" b="0" dirty="0">
                <a:solidFill>
                  <a:srgbClr val="D4D4D4"/>
                </a:solidFill>
                <a:effectLst/>
                <a:latin typeface="Consolas" panose="020B0609020204030204" pitchFamily="49" charset="0"/>
              </a:rPr>
              <a:t>&amp;&amp;</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nothrow</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default</a:t>
            </a:r>
            <a:r>
              <a:rPr lang="en-GB" sz="1400" b="0" dirty="0">
                <a:solidFill>
                  <a:srgbClr val="FFFFFF"/>
                </a:solidFill>
                <a:effectLst/>
                <a:latin typeface="Consolas" panose="020B0609020204030204" pitchFamily="49" charset="0"/>
              </a:rPr>
              <a:t>;</a:t>
            </a:r>
          </a:p>
          <a:p>
            <a:r>
              <a:rPr lang="en-GB" sz="1400" b="0" dirty="0" err="1">
                <a:solidFill>
                  <a:srgbClr val="4EC9B0"/>
                </a:solidFill>
                <a:effectLst/>
                <a:latin typeface="Consolas" panose="020B0609020204030204" pitchFamily="49" charset="0"/>
              </a:rPr>
              <a:t>MyClass</a:t>
            </a:r>
            <a:r>
              <a:rPr lang="en-GB" sz="1400" b="0" dirty="0">
                <a:solidFill>
                  <a:srgbClr val="569CD6"/>
                </a:solidFill>
                <a:effectLst/>
                <a:latin typeface="Consolas" panose="020B0609020204030204" pitchFamily="49" charset="0"/>
              </a:rPr>
              <a:t>&amp;</a:t>
            </a:r>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operator</a:t>
            </a:r>
            <a:r>
              <a:rPr lang="en-GB" sz="1400" b="0" dirty="0">
                <a:solidFill>
                  <a:srgbClr val="FFFFFF"/>
                </a:solidFill>
                <a:effectLst/>
                <a:latin typeface="Consolas" panose="020B0609020204030204" pitchFamily="49" charset="0"/>
              </a:rPr>
              <a:t>=(</a:t>
            </a:r>
            <a:r>
              <a:rPr lang="en-GB" sz="1400" b="0" dirty="0" err="1">
                <a:solidFill>
                  <a:srgbClr val="569CD6"/>
                </a:solidFill>
                <a:effectLst/>
                <a:latin typeface="Consolas" panose="020B0609020204030204" pitchFamily="49" charset="0"/>
              </a:rPr>
              <a:t>const</a:t>
            </a:r>
            <a:r>
              <a:rPr lang="en-GB" sz="1400" b="0" dirty="0">
                <a:solidFill>
                  <a:srgbClr val="FFFFFF"/>
                </a:solidFill>
                <a:effectLst/>
                <a:latin typeface="Consolas" panose="020B0609020204030204" pitchFamily="49" charset="0"/>
              </a:rPr>
              <a:t> </a:t>
            </a:r>
            <a:r>
              <a:rPr lang="en-GB" sz="1400" b="0" dirty="0" err="1">
                <a:solidFill>
                  <a:srgbClr val="4EC9B0"/>
                </a:solidFill>
                <a:effectLst/>
                <a:latin typeface="Consolas" panose="020B0609020204030204" pitchFamily="49" charset="0"/>
              </a:rPr>
              <a:t>MyClass</a:t>
            </a:r>
            <a:r>
              <a:rPr lang="en-GB" sz="1400" b="0" dirty="0">
                <a:solidFill>
                  <a:srgbClr val="569CD6"/>
                </a:solidFill>
                <a:effectLst/>
                <a:latin typeface="Consolas" panose="020B0609020204030204" pitchFamily="49" charset="0"/>
              </a:rPr>
              <a:t>&amp;</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default</a:t>
            </a:r>
            <a:r>
              <a:rPr lang="en-GB" sz="1400" b="0" dirty="0">
                <a:solidFill>
                  <a:srgbClr val="FFFFFF"/>
                </a:solidFill>
                <a:effectLst/>
                <a:latin typeface="Consolas" panose="020B0609020204030204" pitchFamily="49" charset="0"/>
              </a:rPr>
              <a:t>;</a:t>
            </a:r>
          </a:p>
          <a:p>
            <a:r>
              <a:rPr lang="en-GB" sz="1400" b="0" dirty="0" err="1">
                <a:solidFill>
                  <a:srgbClr val="4EC9B0"/>
                </a:solidFill>
                <a:effectLst/>
                <a:latin typeface="Consolas" panose="020B0609020204030204" pitchFamily="49" charset="0"/>
              </a:rPr>
              <a:t>MyClass</a:t>
            </a:r>
            <a:r>
              <a:rPr lang="en-GB" sz="1400" b="0" dirty="0">
                <a:solidFill>
                  <a:srgbClr val="569CD6"/>
                </a:solidFill>
                <a:effectLst/>
                <a:latin typeface="Consolas" panose="020B0609020204030204" pitchFamily="49" charset="0"/>
              </a:rPr>
              <a:t>&amp;</a:t>
            </a:r>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operator</a:t>
            </a:r>
            <a:r>
              <a:rPr lang="en-GB" sz="1400" b="0" dirty="0">
                <a:solidFill>
                  <a:srgbClr val="FFFFFF"/>
                </a:solidFill>
                <a:effectLst/>
                <a:latin typeface="Consolas" panose="020B0609020204030204" pitchFamily="49" charset="0"/>
              </a:rPr>
              <a:t>=(</a:t>
            </a:r>
            <a:r>
              <a:rPr lang="en-GB" sz="1400" b="0" dirty="0" err="1">
                <a:solidFill>
                  <a:srgbClr val="4EC9B0"/>
                </a:solidFill>
                <a:effectLst/>
                <a:latin typeface="Consolas" panose="020B0609020204030204" pitchFamily="49" charset="0"/>
              </a:rPr>
              <a:t>MyClass</a:t>
            </a:r>
            <a:r>
              <a:rPr lang="en-GB" sz="1400" b="0" dirty="0">
                <a:solidFill>
                  <a:srgbClr val="569CD6"/>
                </a:solidFill>
                <a:effectLst/>
                <a:latin typeface="Consolas" panose="020B0609020204030204" pitchFamily="49" charset="0"/>
              </a:rPr>
              <a:t>&amp;&amp;</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nothrow</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default</a:t>
            </a:r>
            <a:r>
              <a:rPr lang="en-GB" sz="1400" b="0" dirty="0">
                <a:solidFill>
                  <a:srgbClr val="FFFFFF"/>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27DF6649-B828-8EF0-9616-83679B172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7641" y="3364500"/>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EEDE511-CE81-4B1C-B866-412ACC7CB27B}"/>
              </a:ext>
            </a:extLst>
          </p:cNvPr>
          <p:cNvSpPr/>
          <p:nvPr/>
        </p:nvSpPr>
        <p:spPr>
          <a:xfrm>
            <a:off x="5037138" y="3364500"/>
            <a:ext cx="409575" cy="137731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000000"/>
                </a:solidFill>
                <a:latin typeface="Consolas" panose="020B0609020204030204" pitchFamily="49" charset="0"/>
              </a:rPr>
              <a:t>1</a:t>
            </a:r>
          </a:p>
          <a:p>
            <a:pPr algn="ctr"/>
            <a:r>
              <a:rPr lang="en-GB" sz="1400" dirty="0">
                <a:solidFill>
                  <a:srgbClr val="000000"/>
                </a:solidFill>
                <a:latin typeface="Consolas" panose="020B0609020204030204" pitchFamily="49" charset="0"/>
              </a:rPr>
              <a:t>2</a:t>
            </a:r>
          </a:p>
          <a:p>
            <a:pPr algn="ctr"/>
            <a:r>
              <a:rPr lang="en-GB" sz="1400" dirty="0">
                <a:solidFill>
                  <a:srgbClr val="000000"/>
                </a:solidFill>
                <a:latin typeface="Consolas" panose="020B0609020204030204" pitchFamily="49" charset="0"/>
              </a:rPr>
              <a:t>3</a:t>
            </a:r>
          </a:p>
          <a:p>
            <a:pPr algn="ctr"/>
            <a:r>
              <a:rPr lang="en-GB" sz="1400" dirty="0">
                <a:solidFill>
                  <a:srgbClr val="000000"/>
                </a:solidFill>
                <a:latin typeface="Consolas" panose="020B0609020204030204" pitchFamily="49" charset="0"/>
              </a:rPr>
              <a:t>4</a:t>
            </a:r>
          </a:p>
          <a:p>
            <a:pPr algn="ctr"/>
            <a:r>
              <a:rPr lang="en-GB" sz="1400" dirty="0">
                <a:solidFill>
                  <a:srgbClr val="000000"/>
                </a:solidFill>
                <a:latin typeface="Consolas" panose="020B0609020204030204" pitchFamily="49" charset="0"/>
              </a:rPr>
              <a:t>5</a:t>
            </a:r>
          </a:p>
        </p:txBody>
      </p:sp>
    </p:spTree>
    <p:extLst>
      <p:ext uri="{BB962C8B-B14F-4D97-AF65-F5344CB8AC3E}">
        <p14:creationId xmlns:p14="http://schemas.microsoft.com/office/powerpoint/2010/main" val="455793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DD0E05A-B18A-A645-944D-17FF0EFFC0B3}"/>
              </a:ext>
            </a:extLst>
          </p:cNvPr>
          <p:cNvSpPr>
            <a:spLocks noGrp="1"/>
          </p:cNvSpPr>
          <p:nvPr>
            <p:ph type="body" sz="quarter" idx="10"/>
          </p:nvPr>
        </p:nvSpPr>
        <p:spPr/>
        <p:txBody>
          <a:bodyPr/>
          <a:lstStyle/>
          <a:p>
            <a:r>
              <a:rPr lang="en-GB" sz="2800" i="1" cap="none" dirty="0"/>
              <a:t>Move Semantics</a:t>
            </a:r>
            <a:endParaRPr lang="en-GB" sz="2800" cap="none" dirty="0"/>
          </a:p>
        </p:txBody>
      </p:sp>
      <p:sp>
        <p:nvSpPr>
          <p:cNvPr id="7" name="Text Placeholder 6">
            <a:extLst>
              <a:ext uri="{FF2B5EF4-FFF2-40B4-BE49-F238E27FC236}">
                <a16:creationId xmlns:a16="http://schemas.microsoft.com/office/drawing/2014/main" id="{29D3CE4F-DE19-6949-B03D-93E4E80BFF86}"/>
              </a:ext>
            </a:extLst>
          </p:cNvPr>
          <p:cNvSpPr>
            <a:spLocks noGrp="1"/>
          </p:cNvSpPr>
          <p:nvPr>
            <p:ph type="body" sz="quarter" idx="15"/>
          </p:nvPr>
        </p:nvSpPr>
        <p:spPr>
          <a:xfrm>
            <a:off x="4765676" y="373714"/>
            <a:ext cx="3421062" cy="6110572"/>
          </a:xfrm>
        </p:spPr>
        <p:txBody>
          <a:bodyPr/>
          <a:lstStyle/>
          <a:p>
            <a:pPr>
              <a:spcAft>
                <a:spcPts val="0"/>
              </a:spcAft>
            </a:pPr>
            <a:r>
              <a:rPr lang="en-US" dirty="0"/>
              <a:t>Learning Journey:</a:t>
            </a:r>
          </a:p>
          <a:p>
            <a:pPr>
              <a:spcAft>
                <a:spcPts val="0"/>
              </a:spcAft>
            </a:pPr>
            <a:endParaRPr lang="en-US" dirty="0"/>
          </a:p>
          <a:p>
            <a:pPr marL="0" lvl="1" indent="0">
              <a:lnSpc>
                <a:spcPct val="100000"/>
              </a:lnSpc>
              <a:spcAft>
                <a:spcPts val="0"/>
              </a:spcAft>
              <a:buSzPct val="115000"/>
              <a:buNone/>
            </a:pPr>
            <a:r>
              <a:rPr lang="en-GB" sz="1100" dirty="0"/>
              <a:t>Introducing Move Semantics</a:t>
            </a:r>
          </a:p>
          <a:p>
            <a:pPr marL="0" lvl="1" indent="0">
              <a:lnSpc>
                <a:spcPct val="100000"/>
              </a:lnSpc>
              <a:spcAft>
                <a:spcPts val="0"/>
              </a:spcAft>
              <a:buSzPct val="115000"/>
              <a:buNone/>
            </a:pPr>
            <a:r>
              <a:rPr lang="en-GB" sz="1100" dirty="0"/>
              <a:t>String definition(simplified!)</a:t>
            </a:r>
          </a:p>
          <a:p>
            <a:pPr marL="0" lvl="1" indent="0">
              <a:lnSpc>
                <a:spcPct val="100000"/>
              </a:lnSpc>
              <a:spcAft>
                <a:spcPts val="0"/>
              </a:spcAft>
              <a:buSzPct val="115000"/>
              <a:buNone/>
            </a:pPr>
            <a:r>
              <a:rPr lang="en-GB" sz="1100" dirty="0"/>
              <a:t>Temporary Strings Copied</a:t>
            </a:r>
          </a:p>
          <a:p>
            <a:pPr marL="0" lvl="1" indent="0">
              <a:lnSpc>
                <a:spcPct val="100000"/>
              </a:lnSpc>
              <a:spcAft>
                <a:spcPts val="0"/>
              </a:spcAft>
              <a:buSzPct val="115000"/>
              <a:buNone/>
            </a:pPr>
            <a:r>
              <a:rPr lang="en-GB" sz="1100" dirty="0"/>
              <a:t>Vector Re-allocates to Grow</a:t>
            </a:r>
          </a:p>
          <a:p>
            <a:pPr marL="0" lvl="1" indent="0">
              <a:lnSpc>
                <a:spcPct val="100000"/>
              </a:lnSpc>
              <a:spcAft>
                <a:spcPts val="0"/>
              </a:spcAft>
              <a:buSzPct val="115000"/>
              <a:buNone/>
            </a:pPr>
            <a:r>
              <a:rPr lang="en-GB" sz="1100" dirty="0"/>
              <a:t>What is a temporary?</a:t>
            </a:r>
          </a:p>
          <a:p>
            <a:pPr marL="0" lvl="1" indent="0">
              <a:lnSpc>
                <a:spcPct val="100000"/>
              </a:lnSpc>
              <a:spcAft>
                <a:spcPts val="0"/>
              </a:spcAft>
              <a:buSzPct val="115000"/>
              <a:buNone/>
            </a:pPr>
            <a:r>
              <a:rPr lang="en-GB" sz="1100" dirty="0"/>
              <a:t>Temporary Ownership can be Stolen</a:t>
            </a:r>
          </a:p>
          <a:p>
            <a:pPr marL="0" lvl="1" indent="0">
              <a:lnSpc>
                <a:spcPct val="100000"/>
              </a:lnSpc>
              <a:spcAft>
                <a:spcPts val="0"/>
              </a:spcAft>
              <a:buSzPct val="115000"/>
              <a:buNone/>
            </a:pPr>
            <a:r>
              <a:rPr lang="en-GB" sz="1100" dirty="0"/>
              <a:t>R-Value reference</a:t>
            </a:r>
          </a:p>
          <a:p>
            <a:pPr marL="0" lvl="1" indent="0">
              <a:lnSpc>
                <a:spcPct val="100000"/>
              </a:lnSpc>
              <a:spcAft>
                <a:spcPts val="0"/>
              </a:spcAft>
              <a:buSzPct val="115000"/>
              <a:buNone/>
            </a:pPr>
            <a:r>
              <a:rPr lang="en-GB" sz="1100" dirty="0"/>
              <a:t>We can now Eliminate Temporary Copies</a:t>
            </a:r>
          </a:p>
          <a:p>
            <a:pPr marL="0" lvl="1" indent="0">
              <a:lnSpc>
                <a:spcPct val="100000"/>
              </a:lnSpc>
              <a:spcAft>
                <a:spcPts val="0"/>
              </a:spcAft>
              <a:buSzPct val="115000"/>
              <a:buNone/>
            </a:pPr>
            <a:r>
              <a:rPr lang="en-GB" sz="1100" dirty="0" err="1"/>
              <a:t>noexcept</a:t>
            </a:r>
            <a:endParaRPr lang="en-GB" sz="1100" dirty="0"/>
          </a:p>
          <a:p>
            <a:pPr marL="0" lvl="1" indent="0">
              <a:lnSpc>
                <a:spcPct val="100000"/>
              </a:lnSpc>
              <a:spcAft>
                <a:spcPts val="0"/>
              </a:spcAft>
              <a:buSzPct val="115000"/>
              <a:buNone/>
            </a:pPr>
            <a:r>
              <a:rPr lang="en-GB" sz="1100" dirty="0"/>
              <a:t>Swap Strings – Requires Assignment</a:t>
            </a:r>
          </a:p>
          <a:p>
            <a:pPr marL="0" lvl="1" indent="0">
              <a:lnSpc>
                <a:spcPct val="100000"/>
              </a:lnSpc>
              <a:spcAft>
                <a:spcPts val="0"/>
              </a:spcAft>
              <a:buSzPct val="115000"/>
              <a:buNone/>
            </a:pPr>
            <a:r>
              <a:rPr lang="en-GB" sz="1100" dirty="0"/>
              <a:t>Costly Swap</a:t>
            </a:r>
          </a:p>
          <a:p>
            <a:pPr marL="0" lvl="1" indent="0">
              <a:lnSpc>
                <a:spcPct val="100000"/>
              </a:lnSpc>
              <a:spcAft>
                <a:spcPts val="0"/>
              </a:spcAft>
              <a:buSzPct val="115000"/>
              <a:buNone/>
            </a:pPr>
            <a:r>
              <a:rPr lang="en-GB" sz="1100" dirty="0"/>
              <a:t>Move Assignment</a:t>
            </a:r>
          </a:p>
          <a:p>
            <a:pPr marL="0" lvl="1" indent="0">
              <a:lnSpc>
                <a:spcPct val="100000"/>
              </a:lnSpc>
              <a:spcAft>
                <a:spcPts val="0"/>
              </a:spcAft>
              <a:buSzPct val="115000"/>
              <a:buNone/>
            </a:pPr>
            <a:r>
              <a:rPr lang="en-US" sz="1100" dirty="0"/>
              <a:t>How does std::move Call Move-Operations?</a:t>
            </a:r>
          </a:p>
          <a:p>
            <a:pPr marL="0" lvl="1" indent="0">
              <a:lnSpc>
                <a:spcPct val="100000"/>
              </a:lnSpc>
              <a:spcAft>
                <a:spcPts val="0"/>
              </a:spcAft>
              <a:buSzPct val="115000"/>
              <a:buNone/>
            </a:pPr>
            <a:r>
              <a:rPr lang="en-GB" sz="1100" dirty="0"/>
              <a:t>Casting the Identity Away...</a:t>
            </a:r>
          </a:p>
          <a:p>
            <a:pPr marL="0" lvl="1" indent="0">
              <a:lnSpc>
                <a:spcPct val="100000"/>
              </a:lnSpc>
              <a:spcAft>
                <a:spcPts val="0"/>
              </a:spcAft>
              <a:buSzPct val="115000"/>
              <a:buNone/>
            </a:pPr>
            <a:r>
              <a:rPr lang="en-GB" sz="1100" dirty="0"/>
              <a:t>Synthesized Move Operations</a:t>
            </a:r>
          </a:p>
          <a:p>
            <a:pPr marL="0" lvl="1" indent="0">
              <a:lnSpc>
                <a:spcPct val="100000"/>
              </a:lnSpc>
              <a:spcAft>
                <a:spcPts val="0"/>
              </a:spcAft>
              <a:buSzPct val="115000"/>
              <a:buNone/>
            </a:pPr>
            <a:r>
              <a:rPr lang="en-GB" sz="1100" dirty="0"/>
              <a:t>Rule of 3/5</a:t>
            </a:r>
          </a:p>
          <a:p>
            <a:pPr marL="0" lvl="1" indent="0">
              <a:lnSpc>
                <a:spcPct val="100000"/>
              </a:lnSpc>
              <a:spcAft>
                <a:spcPts val="0"/>
              </a:spcAft>
              <a:buSzPct val="115000"/>
              <a:buNone/>
            </a:pPr>
            <a:r>
              <a:rPr lang="en-GB" sz="1100" cap="none" dirty="0">
                <a:effectLst/>
                <a:latin typeface="+mn-lt"/>
              </a:rPr>
              <a:t>Rule of Zero</a:t>
            </a:r>
          </a:p>
          <a:p>
            <a:pPr marL="0" lvl="1" indent="0">
              <a:lnSpc>
                <a:spcPct val="100000"/>
              </a:lnSpc>
              <a:spcAft>
                <a:spcPts val="0"/>
              </a:spcAft>
              <a:buSzPct val="115000"/>
              <a:buNone/>
            </a:pPr>
            <a:r>
              <a:rPr lang="en-GB" sz="1100" cap="none" dirty="0">
                <a:latin typeface="+mn-lt"/>
              </a:rPr>
              <a:t>Is our Class Moveable?</a:t>
            </a:r>
          </a:p>
          <a:p>
            <a:pPr marL="0" lvl="1" indent="0">
              <a:lnSpc>
                <a:spcPct val="100000"/>
              </a:lnSpc>
              <a:spcAft>
                <a:spcPts val="0"/>
              </a:spcAft>
              <a:buSzPct val="115000"/>
              <a:buNone/>
            </a:pPr>
            <a:endParaRPr lang="en-GB" sz="1100" cap="none" dirty="0">
              <a:latin typeface="+mn-lt"/>
            </a:endParaRPr>
          </a:p>
          <a:p>
            <a:pPr marL="0" lvl="1" indent="0">
              <a:lnSpc>
                <a:spcPct val="100000"/>
              </a:lnSpc>
              <a:spcAft>
                <a:spcPts val="0"/>
              </a:spcAft>
              <a:buSzPct val="115000"/>
              <a:buNone/>
            </a:pPr>
            <a:r>
              <a:rPr lang="en-GB" sz="1600" dirty="0"/>
              <a:t>Lab #27</a:t>
            </a:r>
          </a:p>
          <a:p>
            <a:pPr marL="0" lvl="1" indent="0">
              <a:lnSpc>
                <a:spcPct val="100000"/>
              </a:lnSpc>
              <a:spcAft>
                <a:spcPts val="0"/>
              </a:spcAft>
              <a:buSzPct val="115000"/>
              <a:buNone/>
            </a:pPr>
            <a:r>
              <a:rPr lang="en-GB" sz="1100" dirty="0"/>
              <a:t>Move Semantics from a coding perspective</a:t>
            </a:r>
          </a:p>
          <a:p>
            <a:pPr marL="0" lvl="1" indent="0">
              <a:lnSpc>
                <a:spcPct val="100000"/>
              </a:lnSpc>
              <a:spcAft>
                <a:spcPts val="0"/>
              </a:spcAft>
              <a:buSzPct val="115000"/>
              <a:buNone/>
            </a:pPr>
            <a:endParaRPr lang="en-GB" sz="1600" dirty="0"/>
          </a:p>
          <a:p>
            <a:pPr marL="0" lvl="1" indent="0">
              <a:lnSpc>
                <a:spcPct val="100000"/>
              </a:lnSpc>
              <a:spcAft>
                <a:spcPts val="0"/>
              </a:spcAft>
              <a:buSzPct val="115000"/>
              <a:buNone/>
            </a:pPr>
            <a:r>
              <a:rPr lang="en-GB" sz="1600" dirty="0"/>
              <a:t>Lab #28</a:t>
            </a:r>
          </a:p>
          <a:p>
            <a:pPr marL="0" lvl="1" indent="0">
              <a:lnSpc>
                <a:spcPct val="100000"/>
              </a:lnSpc>
              <a:spcAft>
                <a:spcPts val="0"/>
              </a:spcAft>
              <a:buSzPct val="115000"/>
              <a:buNone/>
            </a:pPr>
            <a:r>
              <a:rPr lang="en-GB" sz="1100" dirty="0"/>
              <a:t>Move Semantics from a reverse engineering perspective</a:t>
            </a:r>
          </a:p>
          <a:p>
            <a:pPr marL="0" lvl="1" indent="0">
              <a:lnSpc>
                <a:spcPct val="100000"/>
              </a:lnSpc>
              <a:spcAft>
                <a:spcPts val="0"/>
              </a:spcAft>
              <a:buSzPct val="115000"/>
              <a:buNone/>
            </a:pPr>
            <a:endParaRPr lang="en-GB" sz="1600" dirty="0"/>
          </a:p>
          <a:p>
            <a:pPr marL="0" lvl="1" indent="0">
              <a:lnSpc>
                <a:spcPct val="100000"/>
              </a:lnSpc>
              <a:spcAft>
                <a:spcPts val="0"/>
              </a:spcAft>
              <a:buSzPct val="115000"/>
              <a:buNone/>
            </a:pPr>
            <a:r>
              <a:rPr lang="en-GB" sz="1600" dirty="0"/>
              <a:t>Summary</a:t>
            </a:r>
          </a:p>
          <a:p>
            <a:pPr marL="0" lvl="1" indent="0">
              <a:lnSpc>
                <a:spcPct val="100000"/>
              </a:lnSpc>
              <a:buSzPct val="115000"/>
              <a:buNone/>
            </a:pPr>
            <a:r>
              <a:rPr lang="en-GB" sz="1600" dirty="0"/>
              <a:t>Appendices:</a:t>
            </a:r>
          </a:p>
          <a:p>
            <a:pPr lvl="1">
              <a:lnSpc>
                <a:spcPct val="100000"/>
              </a:lnSpc>
              <a:buSzPct val="115000"/>
            </a:pPr>
            <a:r>
              <a:rPr lang="en-GB" sz="1100" dirty="0"/>
              <a:t>Useful links</a:t>
            </a:r>
          </a:p>
        </p:txBody>
      </p:sp>
      <p:sp>
        <p:nvSpPr>
          <p:cNvPr id="8" name="Text Placeholder 7">
            <a:extLst>
              <a:ext uri="{FF2B5EF4-FFF2-40B4-BE49-F238E27FC236}">
                <a16:creationId xmlns:a16="http://schemas.microsoft.com/office/drawing/2014/main" id="{D7486AB7-096E-D04F-B45E-AE79D474F56D}"/>
              </a:ext>
            </a:extLst>
          </p:cNvPr>
          <p:cNvSpPr>
            <a:spLocks noGrp="1"/>
          </p:cNvSpPr>
          <p:nvPr>
            <p:ph type="body" sz="quarter" idx="16"/>
          </p:nvPr>
        </p:nvSpPr>
        <p:spPr>
          <a:xfrm>
            <a:off x="8458200" y="404528"/>
            <a:ext cx="3168497" cy="4647734"/>
          </a:xfrm>
        </p:spPr>
        <p:txBody>
          <a:bodyPr/>
          <a:lstStyle/>
          <a:p>
            <a:r>
              <a:rPr lang="en-US" dirty="0"/>
              <a:t>Learning Outcomes:</a:t>
            </a:r>
          </a:p>
          <a:p>
            <a:pPr lvl="1"/>
            <a:r>
              <a:rPr lang="en-US" sz="1100" dirty="0"/>
              <a:t>Must be able to describe the concept behind move semantics</a:t>
            </a:r>
          </a:p>
          <a:p>
            <a:pPr lvl="1"/>
            <a:r>
              <a:rPr lang="en-US" sz="1100" dirty="0"/>
              <a:t>Should be able to use move semantics to make programs more efficient</a:t>
            </a:r>
          </a:p>
          <a:p>
            <a:pPr lvl="1"/>
            <a:r>
              <a:rPr lang="en-US" sz="1100" dirty="0"/>
              <a:t>Could be able to identify move semantics in memory</a:t>
            </a:r>
          </a:p>
        </p:txBody>
      </p:sp>
    </p:spTree>
    <p:extLst>
      <p:ext uri="{BB962C8B-B14F-4D97-AF65-F5344CB8AC3E}">
        <p14:creationId xmlns:p14="http://schemas.microsoft.com/office/powerpoint/2010/main" val="2893520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D37A0E-616B-DB4F-A410-E5EE5E62789C}"/>
              </a:ext>
            </a:extLst>
          </p:cNvPr>
          <p:cNvSpPr>
            <a:spLocks noGrp="1"/>
          </p:cNvSpPr>
          <p:nvPr>
            <p:ph type="body" sz="quarter" idx="10"/>
          </p:nvPr>
        </p:nvSpPr>
        <p:spPr>
          <a:xfrm>
            <a:off x="384784" y="1429994"/>
            <a:ext cx="3443732" cy="2751998"/>
          </a:xfrm>
        </p:spPr>
        <p:txBody>
          <a:bodyPr/>
          <a:lstStyle/>
          <a:p>
            <a:r>
              <a:rPr lang="en-GB" cap="none" dirty="0"/>
              <a:t>Rule of Zero</a:t>
            </a:r>
          </a:p>
        </p:txBody>
      </p:sp>
      <p:sp>
        <p:nvSpPr>
          <p:cNvPr id="3" name="Text Placeholder 2">
            <a:extLst>
              <a:ext uri="{FF2B5EF4-FFF2-40B4-BE49-F238E27FC236}">
                <a16:creationId xmlns:a16="http://schemas.microsoft.com/office/drawing/2014/main" id="{3F419DD5-81F2-B3E3-5744-F408EC035CFE}"/>
              </a:ext>
            </a:extLst>
          </p:cNvPr>
          <p:cNvSpPr>
            <a:spLocks noGrp="1"/>
          </p:cNvSpPr>
          <p:nvPr>
            <p:ph type="body" sz="quarter" idx="15"/>
          </p:nvPr>
        </p:nvSpPr>
        <p:spPr>
          <a:xfrm>
            <a:off x="4802007" y="1650451"/>
            <a:ext cx="6771684" cy="4094163"/>
          </a:xfrm>
        </p:spPr>
        <p:txBody>
          <a:bodyPr/>
          <a:lstStyle/>
          <a:p>
            <a:br>
              <a:rPr lang="en-US" sz="1800" b="0" dirty="0">
                <a:solidFill>
                  <a:srgbClr val="000000"/>
                </a:solidFill>
                <a:effectLst/>
                <a:latin typeface="+mn-lt"/>
              </a:rPr>
            </a:br>
            <a:r>
              <a:rPr lang="en-US" sz="1800" b="1" dirty="0">
                <a:solidFill>
                  <a:srgbClr val="000000"/>
                </a:solidFill>
                <a:effectLst/>
                <a:latin typeface="+mn-lt"/>
              </a:rPr>
              <a:t>Only resource-allocating classes should declare destructors</a:t>
            </a:r>
          </a:p>
          <a:p>
            <a:pPr marL="285750" indent="-285750">
              <a:buFont typeface="Arial" panose="020B0604020202020204" pitchFamily="34" charset="0"/>
              <a:buChar char="•"/>
            </a:pPr>
            <a:r>
              <a:rPr lang="en-US" sz="1800" b="0" dirty="0">
                <a:solidFill>
                  <a:srgbClr val="000000"/>
                </a:solidFill>
                <a:effectLst/>
                <a:latin typeface="+mn-lt"/>
              </a:rPr>
              <a:t>Use the ones provided in the STL</a:t>
            </a:r>
          </a:p>
          <a:p>
            <a:pPr marL="285750" indent="-285750">
              <a:buFont typeface="Arial" panose="020B0604020202020204" pitchFamily="34" charset="0"/>
              <a:buChar char="•"/>
            </a:pPr>
            <a:endParaRPr lang="en-US" sz="1800" dirty="0">
              <a:solidFill>
                <a:srgbClr val="000000"/>
              </a:solidFill>
              <a:latin typeface="+mn-lt"/>
            </a:endParaRPr>
          </a:p>
          <a:p>
            <a:r>
              <a:rPr lang="en-GB" sz="1800" b="1" dirty="0">
                <a:solidFill>
                  <a:srgbClr val="000000"/>
                </a:solidFill>
                <a:latin typeface="+mn-lt"/>
              </a:rPr>
              <a:t>Use self-deallocating members</a:t>
            </a:r>
          </a:p>
          <a:p>
            <a:pPr marL="285750" indent="-285750">
              <a:buFont typeface="Wingdings" panose="05000000000000000000" pitchFamily="2" charset="2"/>
              <a:buChar char="ü"/>
            </a:pPr>
            <a:r>
              <a:rPr lang="en-US" sz="1800" b="1" dirty="0">
                <a:solidFill>
                  <a:srgbClr val="000000"/>
                </a:solidFill>
                <a:effectLst/>
                <a:latin typeface="Consolas" panose="020B0609020204030204" pitchFamily="49" charset="0"/>
              </a:rPr>
              <a:t>std::string</a:t>
            </a:r>
          </a:p>
          <a:p>
            <a:pPr marL="285750" indent="-285750">
              <a:buFont typeface="Wingdings" panose="05000000000000000000" pitchFamily="2" charset="2"/>
              <a:buChar char="ü"/>
            </a:pPr>
            <a:r>
              <a:rPr lang="en-US" sz="1800" b="1" dirty="0">
                <a:solidFill>
                  <a:srgbClr val="000000"/>
                </a:solidFill>
                <a:effectLst/>
                <a:latin typeface="Consolas" panose="020B0609020204030204" pitchFamily="49" charset="0"/>
              </a:rPr>
              <a:t>std::vector </a:t>
            </a:r>
            <a:r>
              <a:rPr lang="en-US" sz="1800" b="0" dirty="0">
                <a:solidFill>
                  <a:srgbClr val="000000"/>
                </a:solidFill>
                <a:effectLst/>
                <a:latin typeface="+mn-lt"/>
              </a:rPr>
              <a:t>... etc.</a:t>
            </a:r>
          </a:p>
          <a:p>
            <a:pPr marL="285750" indent="-285750">
              <a:buFont typeface="Wingdings" panose="05000000000000000000" pitchFamily="2" charset="2"/>
              <a:buChar char="ü"/>
            </a:pPr>
            <a:r>
              <a:rPr lang="en-US" sz="1800" b="0" dirty="0">
                <a:solidFill>
                  <a:srgbClr val="000000"/>
                </a:solidFill>
                <a:effectLst/>
                <a:latin typeface="+mn-lt"/>
              </a:rPr>
              <a:t>smart pointers</a:t>
            </a:r>
          </a:p>
          <a:p>
            <a:endParaRPr lang="en-GB" dirty="0"/>
          </a:p>
        </p:txBody>
      </p:sp>
      <p:pic>
        <p:nvPicPr>
          <p:cNvPr id="5" name="Graphic 4" descr="Lightbulb and gear with solid fill">
            <a:extLst>
              <a:ext uri="{FF2B5EF4-FFF2-40B4-BE49-F238E27FC236}">
                <a16:creationId xmlns:a16="http://schemas.microsoft.com/office/drawing/2014/main" id="{B3EC5FF6-B58F-FBA9-942E-63BE263760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0100" y="628055"/>
            <a:ext cx="914400" cy="914400"/>
          </a:xfrm>
          <a:prstGeom prst="rect">
            <a:avLst/>
          </a:prstGeom>
        </p:spPr>
      </p:pic>
      <p:sp>
        <p:nvSpPr>
          <p:cNvPr id="7" name="TextBox 6">
            <a:extLst>
              <a:ext uri="{FF2B5EF4-FFF2-40B4-BE49-F238E27FC236}">
                <a16:creationId xmlns:a16="http://schemas.microsoft.com/office/drawing/2014/main" id="{842B952A-3F7A-E8FE-AF57-9A675E18F265}"/>
              </a:ext>
            </a:extLst>
          </p:cNvPr>
          <p:cNvSpPr txBox="1"/>
          <p:nvPr/>
        </p:nvSpPr>
        <p:spPr>
          <a:xfrm>
            <a:off x="5620703" y="788128"/>
            <a:ext cx="6097904" cy="646331"/>
          </a:xfrm>
          <a:prstGeom prst="rect">
            <a:avLst/>
          </a:prstGeom>
          <a:noFill/>
        </p:spPr>
        <p:txBody>
          <a:bodyPr wrap="square">
            <a:spAutoFit/>
          </a:bodyPr>
          <a:lstStyle/>
          <a:p>
            <a:r>
              <a:rPr lang="en-US" sz="1800" b="1" dirty="0">
                <a:solidFill>
                  <a:srgbClr val="000000"/>
                </a:solidFill>
                <a:effectLst/>
                <a:latin typeface="+mn-lt"/>
              </a:rPr>
              <a:t>Design classes that don't need manually-coded destructors</a:t>
            </a:r>
            <a:endParaRPr lang="en-US" sz="1800" b="0" dirty="0">
              <a:solidFill>
                <a:srgbClr val="000000"/>
              </a:solidFill>
              <a:effectLst/>
              <a:latin typeface="+mn-lt"/>
            </a:endParaRPr>
          </a:p>
        </p:txBody>
      </p:sp>
    </p:spTree>
    <p:extLst>
      <p:ext uri="{BB962C8B-B14F-4D97-AF65-F5344CB8AC3E}">
        <p14:creationId xmlns:p14="http://schemas.microsoft.com/office/powerpoint/2010/main" val="301287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8E8EA5-65A4-7E8C-7C9B-EDD17FB8BFAC}"/>
              </a:ext>
            </a:extLst>
          </p:cNvPr>
          <p:cNvSpPr>
            <a:spLocks noGrp="1"/>
          </p:cNvSpPr>
          <p:nvPr>
            <p:ph type="body" sz="quarter" idx="10"/>
          </p:nvPr>
        </p:nvSpPr>
        <p:spPr/>
        <p:txBody>
          <a:bodyPr/>
          <a:lstStyle/>
          <a:p>
            <a:r>
              <a:rPr lang="en-GB" sz="4400" cap="none" dirty="0"/>
              <a:t>Is our Class Moveable?</a:t>
            </a:r>
          </a:p>
        </p:txBody>
      </p:sp>
      <p:sp>
        <p:nvSpPr>
          <p:cNvPr id="4" name="TextBox 3">
            <a:extLst>
              <a:ext uri="{FF2B5EF4-FFF2-40B4-BE49-F238E27FC236}">
                <a16:creationId xmlns:a16="http://schemas.microsoft.com/office/drawing/2014/main" id="{B4A09826-C5EF-75A0-0442-9F4680672AA3}"/>
              </a:ext>
            </a:extLst>
          </p:cNvPr>
          <p:cNvSpPr txBox="1"/>
          <p:nvPr/>
        </p:nvSpPr>
        <p:spPr>
          <a:xfrm>
            <a:off x="4854258" y="504769"/>
            <a:ext cx="6458176" cy="2081677"/>
          </a:xfrm>
          <a:prstGeom prst="rect">
            <a:avLst/>
          </a:prstGeom>
          <a:solidFill>
            <a:srgbClr val="000000"/>
          </a:solidFill>
        </p:spPr>
        <p:txBody>
          <a:bodyPr wrap="square" anchor="ctr">
            <a:noAutofit/>
          </a:bodyPr>
          <a:lstStyle/>
          <a:p>
            <a:r>
              <a:rPr lang="en-US" sz="1600" b="0" dirty="0">
                <a:solidFill>
                  <a:srgbClr val="C586C0"/>
                </a:solidFill>
                <a:effectLst/>
                <a:latin typeface="Consolas" panose="020B0609020204030204" pitchFamily="49" charset="0"/>
              </a:rPr>
              <a:t>#include</a:t>
            </a:r>
            <a:r>
              <a:rPr lang="en-US" sz="1600" b="0" dirty="0">
                <a:solidFill>
                  <a:srgbClr val="569CD6"/>
                </a:solidFill>
                <a:effectLst/>
                <a:latin typeface="Consolas" panose="020B0609020204030204" pitchFamily="49" charset="0"/>
              </a:rPr>
              <a:t> </a:t>
            </a:r>
            <a:r>
              <a:rPr lang="en-US" sz="1600" b="0" dirty="0">
                <a:solidFill>
                  <a:srgbClr val="CE9178"/>
                </a:solidFill>
                <a:effectLst/>
                <a:latin typeface="Consolas" panose="020B0609020204030204" pitchFamily="49" charset="0"/>
              </a:rPr>
              <a:t>&lt;</a:t>
            </a:r>
            <a:r>
              <a:rPr lang="en-US" sz="1600" b="0" dirty="0" err="1">
                <a:solidFill>
                  <a:srgbClr val="CE9178"/>
                </a:solidFill>
                <a:effectLst/>
                <a:latin typeface="Consolas" panose="020B0609020204030204" pitchFamily="49" charset="0"/>
              </a:rPr>
              <a:t>type_traits</a:t>
            </a:r>
            <a:r>
              <a:rPr lang="en-US" sz="1600" b="0" dirty="0">
                <a:solidFill>
                  <a:srgbClr val="CE9178"/>
                </a:solidFill>
                <a:effectLst/>
                <a:latin typeface="Consolas" panose="020B0609020204030204" pitchFamily="49" charset="0"/>
              </a:rPr>
              <a:t>&gt;</a:t>
            </a:r>
            <a:endParaRPr lang="en-US" sz="1600" b="0" dirty="0">
              <a:solidFill>
                <a:srgbClr val="FFFFFF"/>
              </a:solidFill>
              <a:effectLst/>
              <a:latin typeface="Consolas" panose="020B0609020204030204" pitchFamily="49" charset="0"/>
            </a:endParaRPr>
          </a:p>
          <a:p>
            <a:br>
              <a:rPr lang="en-US" sz="1600" b="0" dirty="0">
                <a:solidFill>
                  <a:srgbClr val="FFFFFF"/>
                </a:solidFill>
                <a:effectLst/>
                <a:latin typeface="Consolas" panose="020B0609020204030204" pitchFamily="49" charset="0"/>
              </a:rPr>
            </a:br>
            <a:r>
              <a:rPr lang="en-US" sz="1600" b="0" dirty="0" err="1">
                <a:solidFill>
                  <a:srgbClr val="569CD6"/>
                </a:solidFill>
                <a:effectLst/>
                <a:latin typeface="Consolas" panose="020B0609020204030204" pitchFamily="49" charset="0"/>
              </a:rPr>
              <a:t>static_assert</a:t>
            </a:r>
            <a:r>
              <a:rPr lang="en-US" sz="1600" b="0" dirty="0">
                <a:solidFill>
                  <a:srgbClr val="FFFFFF"/>
                </a:solidFill>
                <a:effectLst/>
                <a:latin typeface="Consolas" panose="020B0609020204030204" pitchFamily="49" charset="0"/>
              </a:rPr>
              <a:t>(</a:t>
            </a:r>
          </a:p>
          <a:p>
            <a:r>
              <a:rPr lang="en-US" sz="1600" b="0" dirty="0">
                <a:solidFill>
                  <a:srgbClr val="FFFFFF"/>
                </a:solidFill>
                <a:effectLst/>
                <a:latin typeface="Consolas" panose="020B0609020204030204" pitchFamily="49" charset="0"/>
              </a:rPr>
              <a:t>    </a:t>
            </a:r>
            <a:r>
              <a:rPr lang="en-US" sz="1600" b="0" dirty="0">
                <a:solidFill>
                  <a:srgbClr val="4EC9B0"/>
                </a:solidFill>
                <a:effectLst/>
                <a:latin typeface="Consolas" panose="020B0609020204030204" pitchFamily="49" charset="0"/>
              </a:rPr>
              <a:t>std</a:t>
            </a:r>
            <a:r>
              <a:rPr lang="en-US" sz="1600" b="0" dirty="0">
                <a:solidFill>
                  <a:srgbClr val="FFFFFF"/>
                </a:solidFill>
                <a:effectLst/>
                <a:latin typeface="Consolas" panose="020B0609020204030204" pitchFamily="49" charset="0"/>
              </a:rPr>
              <a:t>::</a:t>
            </a:r>
            <a:r>
              <a:rPr lang="en-US" sz="1600" b="0" dirty="0" err="1">
                <a:solidFill>
                  <a:srgbClr val="4EC9B0"/>
                </a:solidFill>
                <a:effectLst/>
                <a:latin typeface="Consolas" panose="020B0609020204030204" pitchFamily="49" charset="0"/>
              </a:rPr>
              <a:t>is_nothrow_move_constructible</a:t>
            </a:r>
            <a:r>
              <a:rPr lang="en-US" sz="1600" b="0" dirty="0">
                <a:solidFill>
                  <a:srgbClr val="FFFFFF"/>
                </a:solidFill>
                <a:effectLst/>
                <a:latin typeface="Consolas" panose="020B0609020204030204" pitchFamily="49" charset="0"/>
              </a:rPr>
              <a:t>&lt;</a:t>
            </a:r>
            <a:r>
              <a:rPr lang="en-US" sz="1600" b="0" dirty="0">
                <a:solidFill>
                  <a:srgbClr val="4EC9B0"/>
                </a:solidFill>
                <a:effectLst/>
                <a:latin typeface="Consolas" panose="020B0609020204030204" pitchFamily="49" charset="0"/>
              </a:rPr>
              <a:t>String</a:t>
            </a:r>
            <a:r>
              <a:rPr lang="en-US" sz="1600" b="0" dirty="0">
                <a:solidFill>
                  <a:srgbClr val="FFFFFF"/>
                </a:solidFill>
                <a:effectLst/>
                <a:latin typeface="Consolas" panose="020B0609020204030204" pitchFamily="49" charset="0"/>
              </a:rPr>
              <a:t>&gt;::value</a:t>
            </a:r>
          </a:p>
          <a:p>
            <a:r>
              <a:rPr lang="en-US" sz="1600" b="0" dirty="0">
                <a:solidFill>
                  <a:srgbClr val="FFFFFF"/>
                </a:solidFill>
                <a:effectLst/>
                <a:latin typeface="Consolas" panose="020B0609020204030204" pitchFamily="49" charset="0"/>
              </a:rPr>
              <a:t>    </a:t>
            </a:r>
            <a:r>
              <a:rPr lang="en-US" sz="1600" b="0" dirty="0">
                <a:solidFill>
                  <a:srgbClr val="D4D4D4"/>
                </a:solidFill>
                <a:effectLst/>
                <a:latin typeface="Consolas" panose="020B0609020204030204" pitchFamily="49" charset="0"/>
              </a:rPr>
              <a:t>&amp;&amp;</a:t>
            </a:r>
            <a:r>
              <a:rPr lang="en-US" sz="1600" b="0" dirty="0">
                <a:solidFill>
                  <a:srgbClr val="FFFFFF"/>
                </a:solidFill>
                <a:effectLst/>
                <a:latin typeface="Consolas" panose="020B0609020204030204" pitchFamily="49" charset="0"/>
              </a:rPr>
              <a:t> </a:t>
            </a:r>
            <a:r>
              <a:rPr lang="en-US" sz="1600" b="0" dirty="0">
                <a:solidFill>
                  <a:srgbClr val="4EC9B0"/>
                </a:solidFill>
                <a:effectLst/>
                <a:latin typeface="Consolas" panose="020B0609020204030204" pitchFamily="49" charset="0"/>
              </a:rPr>
              <a:t>std</a:t>
            </a:r>
            <a:r>
              <a:rPr lang="en-US" sz="1600" b="0" dirty="0">
                <a:solidFill>
                  <a:srgbClr val="FFFFFF"/>
                </a:solidFill>
                <a:effectLst/>
                <a:latin typeface="Consolas" panose="020B0609020204030204" pitchFamily="49" charset="0"/>
              </a:rPr>
              <a:t>::</a:t>
            </a:r>
            <a:r>
              <a:rPr lang="en-US" sz="1600" b="0" dirty="0" err="1">
                <a:solidFill>
                  <a:srgbClr val="4EC9B0"/>
                </a:solidFill>
                <a:effectLst/>
                <a:latin typeface="Consolas" panose="020B0609020204030204" pitchFamily="49" charset="0"/>
              </a:rPr>
              <a:t>is_nothrow_move_assignable</a:t>
            </a:r>
            <a:r>
              <a:rPr lang="en-US" sz="1600" b="0" dirty="0">
                <a:solidFill>
                  <a:srgbClr val="FFFFFF"/>
                </a:solidFill>
                <a:effectLst/>
                <a:latin typeface="Consolas" panose="020B0609020204030204" pitchFamily="49" charset="0"/>
              </a:rPr>
              <a:t>&lt;</a:t>
            </a:r>
            <a:r>
              <a:rPr lang="en-US" sz="1600" b="0" dirty="0">
                <a:solidFill>
                  <a:srgbClr val="4EC9B0"/>
                </a:solidFill>
                <a:effectLst/>
                <a:latin typeface="Consolas" panose="020B0609020204030204" pitchFamily="49" charset="0"/>
              </a:rPr>
              <a:t>String</a:t>
            </a:r>
            <a:r>
              <a:rPr lang="en-US" sz="1600" b="0" dirty="0">
                <a:solidFill>
                  <a:srgbClr val="FFFFFF"/>
                </a:solidFill>
                <a:effectLst/>
                <a:latin typeface="Consolas" panose="020B0609020204030204" pitchFamily="49" charset="0"/>
              </a:rPr>
              <a:t>&gt;::value,</a:t>
            </a:r>
          </a:p>
          <a:p>
            <a:r>
              <a:rPr lang="en-US" sz="1600" b="0" dirty="0">
                <a:solidFill>
                  <a:srgbClr val="FFFFFF"/>
                </a:solidFill>
                <a:effectLst/>
                <a:latin typeface="Consolas" panose="020B0609020204030204" pitchFamily="49" charset="0"/>
              </a:rPr>
              <a:t>    </a:t>
            </a:r>
            <a:r>
              <a:rPr lang="en-US" sz="1600" b="0" dirty="0">
                <a:solidFill>
                  <a:srgbClr val="CE9178"/>
                </a:solidFill>
                <a:effectLst/>
                <a:latin typeface="Consolas" panose="020B0609020204030204" pitchFamily="49" charset="0"/>
              </a:rPr>
              <a:t>"Class not </a:t>
            </a:r>
            <a:r>
              <a:rPr lang="en-US" sz="1600" b="0" dirty="0" err="1">
                <a:solidFill>
                  <a:srgbClr val="CE9178"/>
                </a:solidFill>
                <a:effectLst/>
                <a:latin typeface="Consolas" panose="020B0609020204030204" pitchFamily="49" charset="0"/>
              </a:rPr>
              <a:t>nothrow</a:t>
            </a:r>
            <a:r>
              <a:rPr lang="en-US" sz="1600" b="0" dirty="0">
                <a:solidFill>
                  <a:srgbClr val="CE9178"/>
                </a:solidFill>
                <a:effectLst/>
                <a:latin typeface="Consolas" panose="020B0609020204030204" pitchFamily="49" charset="0"/>
              </a:rPr>
              <a:t> movable"</a:t>
            </a:r>
            <a:r>
              <a:rPr lang="en-US" sz="1600" b="0" dirty="0">
                <a:solidFill>
                  <a:srgbClr val="FFFFFF"/>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33EFBD6A-CF4A-9049-ECC4-BF7057E58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6306" y="504769"/>
            <a:ext cx="383497"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454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a:xfrm>
            <a:off x="385300" y="2311970"/>
            <a:ext cx="6460000" cy="2277604"/>
          </a:xfrm>
        </p:spPr>
        <p:txBody>
          <a:bodyPr/>
          <a:lstStyle/>
          <a:p>
            <a:r>
              <a:rPr lang="en-GB" dirty="0"/>
              <a:t>C++ Internals Lab #27</a:t>
            </a:r>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Move Semantics (coding perspective)</a:t>
            </a:r>
          </a:p>
          <a:p>
            <a:endParaRPr lang="en-GB" dirty="0"/>
          </a:p>
        </p:txBody>
      </p:sp>
    </p:spTree>
    <p:extLst>
      <p:ext uri="{BB962C8B-B14F-4D97-AF65-F5344CB8AC3E}">
        <p14:creationId xmlns:p14="http://schemas.microsoft.com/office/powerpoint/2010/main" val="3724961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a:xfrm>
            <a:off x="385300" y="2311970"/>
            <a:ext cx="6460000" cy="2277604"/>
          </a:xfrm>
        </p:spPr>
        <p:txBody>
          <a:bodyPr/>
          <a:lstStyle/>
          <a:p>
            <a:r>
              <a:rPr lang="en-GB" dirty="0"/>
              <a:t>C++ Internals </a:t>
            </a:r>
            <a:r>
              <a:rPr lang="en-GB"/>
              <a:t>Lab #28</a:t>
            </a:r>
            <a:endParaRPr lang="en-GB" dirty="0"/>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Move Semantics (reverse engineering perspective)</a:t>
            </a:r>
          </a:p>
          <a:p>
            <a:endParaRPr lang="en-GB" dirty="0"/>
          </a:p>
        </p:txBody>
      </p:sp>
    </p:spTree>
    <p:extLst>
      <p:ext uri="{BB962C8B-B14F-4D97-AF65-F5344CB8AC3E}">
        <p14:creationId xmlns:p14="http://schemas.microsoft.com/office/powerpoint/2010/main" val="4107847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8FE31-9F78-430F-90B3-CEADBDE090F1}"/>
              </a:ext>
            </a:extLst>
          </p:cNvPr>
          <p:cNvSpPr>
            <a:spLocks noGrp="1"/>
          </p:cNvSpPr>
          <p:nvPr>
            <p:ph type="body" sz="quarter" idx="10"/>
          </p:nvPr>
        </p:nvSpPr>
        <p:spPr/>
        <p:txBody>
          <a:bodyPr/>
          <a:lstStyle/>
          <a:p>
            <a:r>
              <a:rPr lang="en-GB" dirty="0"/>
              <a:t>Summary</a:t>
            </a:r>
          </a:p>
        </p:txBody>
      </p:sp>
      <p:sp>
        <p:nvSpPr>
          <p:cNvPr id="3" name="Text Placeholder 2">
            <a:extLst>
              <a:ext uri="{FF2B5EF4-FFF2-40B4-BE49-F238E27FC236}">
                <a16:creationId xmlns:a16="http://schemas.microsoft.com/office/drawing/2014/main" id="{60C0AF58-AE67-49F5-BAD7-F6278F3BEFC9}"/>
              </a:ext>
            </a:extLst>
          </p:cNvPr>
          <p:cNvSpPr>
            <a:spLocks noGrp="1"/>
          </p:cNvSpPr>
          <p:nvPr>
            <p:ph type="body" sz="quarter" idx="11"/>
          </p:nvPr>
        </p:nvSpPr>
        <p:spPr>
          <a:xfrm>
            <a:off x="6058270" y="600891"/>
            <a:ext cx="5748946" cy="6021978"/>
          </a:xfrm>
        </p:spPr>
        <p:txBody>
          <a:bodyPr/>
          <a:lstStyle/>
          <a:p>
            <a:pPr marL="0" lvl="1" indent="0">
              <a:spcAft>
                <a:spcPts val="600"/>
              </a:spcAft>
              <a:buNone/>
            </a:pPr>
            <a:r>
              <a:rPr lang="en-GB" sz="1600" b="1" dirty="0"/>
              <a:t>Move Semantics represent a</a:t>
            </a:r>
            <a:r>
              <a:rPr lang="en-US" sz="1600" b="1" dirty="0"/>
              <a:t> set of modern C++ features that allow for efficient transfer of resources between objects</a:t>
            </a:r>
          </a:p>
          <a:p>
            <a:pPr marL="0" lvl="1" indent="0">
              <a:spcAft>
                <a:spcPts val="600"/>
              </a:spcAft>
              <a:buNone/>
            </a:pPr>
            <a:endParaRPr lang="en-US" sz="1600" b="1" dirty="0"/>
          </a:p>
          <a:p>
            <a:pPr marL="0" lvl="1" indent="0">
              <a:spcAft>
                <a:spcPts val="600"/>
              </a:spcAft>
              <a:buNone/>
            </a:pPr>
            <a:r>
              <a:rPr lang="en-US" sz="1600" b="1" dirty="0"/>
              <a:t>Basically, avoid manual source management where possible; use the available tools of modern C++.</a:t>
            </a:r>
          </a:p>
          <a:p>
            <a:pPr marL="0" lvl="1" indent="0">
              <a:spcAft>
                <a:spcPts val="600"/>
              </a:spcAft>
              <a:buNone/>
            </a:pPr>
            <a:endParaRPr lang="en-US" sz="1600" b="1" dirty="0"/>
          </a:p>
          <a:p>
            <a:pPr marL="0" lvl="1" indent="0">
              <a:spcAft>
                <a:spcPts val="600"/>
              </a:spcAft>
              <a:buNone/>
            </a:pPr>
            <a:r>
              <a:rPr lang="en-US" sz="1600" b="1" dirty="0"/>
              <a:t>This includes:</a:t>
            </a:r>
          </a:p>
          <a:p>
            <a:pPr>
              <a:spcAft>
                <a:spcPts val="0"/>
              </a:spcAft>
            </a:pPr>
            <a:r>
              <a:rPr lang="en-US" sz="1600" i="0" u="none" strike="noStrike" kern="1200" dirty="0">
                <a:solidFill>
                  <a:srgbClr val="004050"/>
                </a:solidFill>
                <a:effectLst/>
                <a:latin typeface="Montserrat" panose="00000500000000000000" pitchFamily="2" charset="0"/>
              </a:rPr>
              <a:t>R-Value References (</a:t>
            </a:r>
            <a:r>
              <a:rPr lang="en-US" sz="1600" i="0" u="none" strike="noStrike" kern="1200" dirty="0">
                <a:solidFill>
                  <a:srgbClr val="004050"/>
                </a:solidFill>
                <a:effectLst/>
                <a:latin typeface="Consolas" panose="020B0609020204030204" pitchFamily="49" charset="0"/>
              </a:rPr>
              <a:t>&amp;&amp;</a:t>
            </a:r>
            <a:r>
              <a:rPr lang="en-US" sz="1600" i="0" u="none" strike="noStrike" kern="1200" dirty="0">
                <a:solidFill>
                  <a:srgbClr val="004050"/>
                </a:solidFill>
                <a:effectLst/>
                <a:latin typeface="Montserrat" panose="00000500000000000000" pitchFamily="2" charset="0"/>
              </a:rPr>
              <a:t>)</a:t>
            </a:r>
            <a:endParaRPr lang="en-GB" sz="1600" i="0" u="none" strike="noStrike" dirty="0">
              <a:effectLst/>
              <a:latin typeface="Arial" panose="020B0604020202020204" pitchFamily="34" charset="0"/>
            </a:endParaRPr>
          </a:p>
          <a:p>
            <a:pPr>
              <a:spcAft>
                <a:spcPts val="0"/>
              </a:spcAft>
            </a:pPr>
            <a:r>
              <a:rPr lang="en-GB" sz="1600" i="0" u="none" strike="noStrike" kern="1200" dirty="0">
                <a:solidFill>
                  <a:srgbClr val="004050"/>
                </a:solidFill>
                <a:effectLst/>
                <a:latin typeface="Montserrat" panose="00000500000000000000" pitchFamily="2" charset="0"/>
              </a:rPr>
              <a:t>Move Constructor</a:t>
            </a:r>
            <a:endParaRPr lang="en-GB" sz="1600" i="0" u="none" strike="noStrike" dirty="0">
              <a:effectLst/>
              <a:latin typeface="Arial" panose="020B0604020202020204" pitchFamily="34" charset="0"/>
            </a:endParaRPr>
          </a:p>
          <a:p>
            <a:pPr>
              <a:spcAft>
                <a:spcPts val="0"/>
              </a:spcAft>
            </a:pPr>
            <a:r>
              <a:rPr lang="en-GB" sz="1600" i="0" u="none" strike="noStrike" kern="1200" dirty="0">
                <a:solidFill>
                  <a:srgbClr val="004050"/>
                </a:solidFill>
                <a:effectLst/>
                <a:latin typeface="Montserrat" panose="00000500000000000000" pitchFamily="2" charset="0"/>
              </a:rPr>
              <a:t>Move Assignment operator</a:t>
            </a:r>
            <a:endParaRPr lang="en-GB" sz="1600" i="0" u="none" strike="noStrike" dirty="0">
              <a:effectLst/>
              <a:latin typeface="Arial" panose="020B0604020202020204" pitchFamily="34" charset="0"/>
            </a:endParaRPr>
          </a:p>
          <a:p>
            <a:pPr>
              <a:spcAft>
                <a:spcPts val="0"/>
              </a:spcAft>
            </a:pPr>
            <a:r>
              <a:rPr lang="en-GB" sz="1600" i="0" u="none" strike="noStrike" kern="1200" dirty="0">
                <a:solidFill>
                  <a:srgbClr val="004050"/>
                </a:solidFill>
                <a:effectLst/>
                <a:latin typeface="Consolas" panose="020B0609020204030204" pitchFamily="49" charset="0"/>
              </a:rPr>
              <a:t>std::move </a:t>
            </a:r>
            <a:r>
              <a:rPr lang="en-GB" sz="1600" dirty="0">
                <a:solidFill>
                  <a:srgbClr val="004050"/>
                </a:solidFill>
                <a:latin typeface="Montserrat" panose="00000500000000000000" pitchFamily="2" charset="0"/>
              </a:rPr>
              <a:t>utility</a:t>
            </a:r>
          </a:p>
          <a:p>
            <a:pPr marL="0" marR="0" indent="0" algn="l" rtl="0" eaLnBrk="1" fontAlgn="auto" latinLnBrk="0" hangingPunct="1">
              <a:spcBef>
                <a:spcPts val="0"/>
              </a:spcBef>
              <a:spcAft>
                <a:spcPts val="0"/>
              </a:spcAft>
            </a:pPr>
            <a:endParaRPr lang="en-GB" sz="1600" dirty="0">
              <a:solidFill>
                <a:srgbClr val="004050"/>
              </a:solidFill>
              <a:latin typeface="Consolas" panose="020B0609020204030204" pitchFamily="49" charset="0"/>
            </a:endParaRPr>
          </a:p>
          <a:p>
            <a:pPr marL="0" lvl="1" indent="0">
              <a:spcAft>
                <a:spcPts val="600"/>
              </a:spcAft>
              <a:buNone/>
            </a:pPr>
            <a:r>
              <a:rPr lang="en-US" sz="1600" b="1" dirty="0"/>
              <a:t>The Rule of Three and the Rule of Five are C++ guidelines </a:t>
            </a:r>
          </a:p>
          <a:p>
            <a:pPr>
              <a:spcAft>
                <a:spcPts val="0"/>
              </a:spcAft>
            </a:pPr>
            <a:r>
              <a:rPr lang="en-US" sz="1600" dirty="0">
                <a:solidFill>
                  <a:srgbClr val="004050"/>
                </a:solidFill>
                <a:latin typeface="Montserrat" panose="00000500000000000000" pitchFamily="2" charset="0"/>
              </a:rPr>
              <a:t>provide advice on how to handle resource management in classes</a:t>
            </a:r>
          </a:p>
          <a:p>
            <a:pPr>
              <a:spcAft>
                <a:spcPts val="0"/>
              </a:spcAft>
            </a:pPr>
            <a:endParaRPr lang="en-US" sz="1600" dirty="0">
              <a:solidFill>
                <a:srgbClr val="004050"/>
              </a:solidFill>
              <a:latin typeface="Montserrat" panose="00000500000000000000" pitchFamily="2" charset="0"/>
            </a:endParaRPr>
          </a:p>
          <a:p>
            <a:pPr marL="0" indent="0">
              <a:spcAft>
                <a:spcPts val="0"/>
              </a:spcAft>
              <a:buNone/>
            </a:pPr>
            <a:r>
              <a:rPr lang="en-US" sz="1600" b="1" dirty="0">
                <a:solidFill>
                  <a:srgbClr val="004050"/>
                </a:solidFill>
                <a:latin typeface="Montserrat" panose="00000500000000000000" pitchFamily="2" charset="0"/>
              </a:rPr>
              <a:t>Don’t forget the Rule of Zero</a:t>
            </a:r>
            <a:endParaRPr lang="en-GB" sz="1600" b="1" dirty="0">
              <a:solidFill>
                <a:srgbClr val="004050"/>
              </a:solidFill>
              <a:latin typeface="Montserrat" panose="00000500000000000000" pitchFamily="2" charset="0"/>
            </a:endParaRPr>
          </a:p>
          <a:p>
            <a:pPr marL="0" lvl="1" indent="0">
              <a:spcAft>
                <a:spcPts val="600"/>
              </a:spcAft>
              <a:buNone/>
            </a:pPr>
            <a:endParaRPr lang="en-GB" sz="1400" dirty="0"/>
          </a:p>
          <a:p>
            <a:pPr marL="0" lvl="1" indent="0">
              <a:spcAft>
                <a:spcPts val="600"/>
              </a:spcAft>
              <a:buNone/>
            </a:pPr>
            <a:r>
              <a:rPr lang="en-US" sz="1600" b="1" dirty="0"/>
              <a:t>Perform transfer rather than more expensive deep copies</a:t>
            </a:r>
          </a:p>
          <a:p>
            <a:pPr marL="0" lvl="1" indent="0">
              <a:spcAft>
                <a:spcPts val="600"/>
              </a:spcAft>
              <a:buNone/>
            </a:pPr>
            <a:endParaRPr lang="en-US" b="1" dirty="0"/>
          </a:p>
          <a:p>
            <a:pPr marL="0" lvl="1" indent="0">
              <a:spcAft>
                <a:spcPts val="600"/>
              </a:spcAft>
              <a:buNone/>
            </a:pPr>
            <a:endParaRPr lang="en-US" sz="1400" dirty="0"/>
          </a:p>
        </p:txBody>
      </p:sp>
    </p:spTree>
    <p:extLst>
      <p:ext uri="{BB962C8B-B14F-4D97-AF65-F5344CB8AC3E}">
        <p14:creationId xmlns:p14="http://schemas.microsoft.com/office/powerpoint/2010/main" val="3590885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9D1E-941B-4AC8-9045-28E4F4E11FC2}"/>
              </a:ext>
            </a:extLst>
          </p:cNvPr>
          <p:cNvSpPr>
            <a:spLocks noGrp="1"/>
          </p:cNvSpPr>
          <p:nvPr>
            <p:ph type="ctrTitle"/>
          </p:nvPr>
        </p:nvSpPr>
        <p:spPr/>
        <p:txBody>
          <a:bodyPr/>
          <a:lstStyle/>
          <a:p>
            <a:r>
              <a:rPr lang="en-GB" dirty="0"/>
              <a:t>Any questions?</a:t>
            </a:r>
          </a:p>
        </p:txBody>
      </p:sp>
      <p:sp>
        <p:nvSpPr>
          <p:cNvPr id="3" name="Content Placeholder 2">
            <a:extLst>
              <a:ext uri="{FF2B5EF4-FFF2-40B4-BE49-F238E27FC236}">
                <a16:creationId xmlns:a16="http://schemas.microsoft.com/office/drawing/2014/main" id="{9477A144-A6AC-44B5-8741-DF523373A4A3}"/>
              </a:ext>
            </a:extLst>
          </p:cNvPr>
          <p:cNvSpPr>
            <a:spLocks noGrp="1"/>
          </p:cNvSpPr>
          <p:nvPr>
            <p:ph sz="quarter" idx="10"/>
          </p:nvPr>
        </p:nvSpPr>
        <p:spPr/>
        <p:txBody>
          <a:bodyPr/>
          <a:lstStyle/>
          <a:p>
            <a:endParaRPr lang="en-GB"/>
          </a:p>
        </p:txBody>
      </p:sp>
    </p:spTree>
    <p:extLst>
      <p:ext uri="{BB962C8B-B14F-4D97-AF65-F5344CB8AC3E}">
        <p14:creationId xmlns:p14="http://schemas.microsoft.com/office/powerpoint/2010/main" val="541281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ED064-971D-4938-83D4-CCCA2529F6A9}"/>
              </a:ext>
            </a:extLst>
          </p:cNvPr>
          <p:cNvSpPr>
            <a:spLocks noGrp="1"/>
          </p:cNvSpPr>
          <p:nvPr>
            <p:ph type="ctrTitle"/>
          </p:nvPr>
        </p:nvSpPr>
        <p:spPr/>
        <p:txBody>
          <a:bodyPr/>
          <a:lstStyle/>
          <a:p>
            <a:r>
              <a:rPr lang="en-GB" dirty="0"/>
              <a:t>Appendices</a:t>
            </a:r>
          </a:p>
        </p:txBody>
      </p:sp>
    </p:spTree>
    <p:extLst>
      <p:ext uri="{BB962C8B-B14F-4D97-AF65-F5344CB8AC3E}">
        <p14:creationId xmlns:p14="http://schemas.microsoft.com/office/powerpoint/2010/main" val="3816047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7E8FDC-4C6C-840E-98D3-B96A1D95B8BD}"/>
              </a:ext>
            </a:extLst>
          </p:cNvPr>
          <p:cNvSpPr>
            <a:spLocks noGrp="1"/>
          </p:cNvSpPr>
          <p:nvPr>
            <p:ph type="body" sz="quarter" idx="10"/>
          </p:nvPr>
        </p:nvSpPr>
        <p:spPr/>
        <p:txBody>
          <a:bodyPr/>
          <a:lstStyle/>
          <a:p>
            <a:r>
              <a:rPr lang="en-GB" sz="4400" b="1" kern="100" cap="none" dirty="0">
                <a:effectLst/>
                <a:latin typeface="+mj-lt"/>
                <a:ea typeface="Calibri" panose="020F0502020204030204" pitchFamily="34" charset="0"/>
                <a:cs typeface="Times New Roman" panose="02020603050405020304" pitchFamily="18" charset="0"/>
              </a:rPr>
              <a:t>Useful resources</a:t>
            </a:r>
            <a:endParaRPr lang="en-GB" sz="4400" kern="100" cap="none" dirty="0">
              <a:effectLst/>
              <a:latin typeface="+mj-lt"/>
              <a:ea typeface="Calibri" panose="020F0502020204030204" pitchFamily="34" charset="0"/>
              <a:cs typeface="Times New Roman" panose="02020603050405020304" pitchFamily="18" charset="0"/>
            </a:endParaRPr>
          </a:p>
          <a:p>
            <a:endParaRPr lang="en-GB" dirty="0"/>
          </a:p>
        </p:txBody>
      </p:sp>
      <p:sp>
        <p:nvSpPr>
          <p:cNvPr id="3" name="Text Placeholder 2">
            <a:extLst>
              <a:ext uri="{FF2B5EF4-FFF2-40B4-BE49-F238E27FC236}">
                <a16:creationId xmlns:a16="http://schemas.microsoft.com/office/drawing/2014/main" id="{48663CCD-4AD4-1761-4B32-C5D981EAE840}"/>
              </a:ext>
            </a:extLst>
          </p:cNvPr>
          <p:cNvSpPr>
            <a:spLocks noGrp="1"/>
          </p:cNvSpPr>
          <p:nvPr>
            <p:ph type="body" sz="quarter" idx="15"/>
          </p:nvPr>
        </p:nvSpPr>
        <p:spPr>
          <a:xfrm>
            <a:off x="4694238" y="474047"/>
            <a:ext cx="7112978" cy="5859806"/>
          </a:xfrm>
        </p:spPr>
        <p:txBody>
          <a:bodyPr/>
          <a:lstStyle/>
          <a:p>
            <a:r>
              <a:rPr lang="en-US" b="1" dirty="0"/>
              <a:t>Websites and online resources</a:t>
            </a:r>
          </a:p>
          <a:p>
            <a:endParaRPr lang="en-US" dirty="0"/>
          </a:p>
          <a:p>
            <a:pPr algn="l"/>
            <a:r>
              <a:rPr lang="en-US" b="0" i="1" dirty="0">
                <a:solidFill>
                  <a:srgbClr val="000000"/>
                </a:solidFill>
                <a:effectLst/>
                <a:latin typeface="Segoe UI" panose="020B0502040204020203" pitchFamily="34" charset="0"/>
              </a:rPr>
              <a:t>C++ Standard Library (no date) cppreference.com</a:t>
            </a:r>
            <a:r>
              <a:rPr lang="en-US" b="0" i="0" dirty="0">
                <a:solidFill>
                  <a:srgbClr val="000000"/>
                </a:solidFill>
                <a:effectLst/>
                <a:latin typeface="Segoe UI" panose="020B0502040204020203" pitchFamily="34" charset="0"/>
              </a:rPr>
              <a:t>. Available at: https://en.cppreference.com/w/cpp/standard_library (Accessed: 16 November 2023).</a:t>
            </a:r>
          </a:p>
          <a:p>
            <a:pPr algn="l"/>
            <a:endParaRPr lang="en-US" dirty="0">
              <a:solidFill>
                <a:srgbClr val="000000"/>
              </a:solidFill>
              <a:latin typeface="Segoe UI" panose="020B0502040204020203" pitchFamily="34" charset="0"/>
            </a:endParaRPr>
          </a:p>
          <a:p>
            <a:r>
              <a:rPr lang="en-US" b="0" i="1" dirty="0">
                <a:solidFill>
                  <a:srgbClr val="000000"/>
                </a:solidFill>
                <a:effectLst/>
                <a:latin typeface="Segoe UI" panose="020B0502040204020203" pitchFamily="34" charset="0"/>
              </a:rPr>
              <a:t>JTC1/SC22/WG21 - The C++ Standards Committee - ISOCPP</a:t>
            </a:r>
            <a:r>
              <a:rPr lang="en-US" b="0" i="0" dirty="0">
                <a:solidFill>
                  <a:srgbClr val="000000"/>
                </a:solidFill>
                <a:effectLst/>
                <a:latin typeface="Segoe UI" panose="020B0502040204020203" pitchFamily="34" charset="0"/>
              </a:rPr>
              <a:t> (no date) . Available at: https://www.open-std.org/jtc1/sc22/wg21/ (Accessed: 16 November 2023).</a:t>
            </a:r>
          </a:p>
          <a:p>
            <a:endParaRPr lang="en-US" dirty="0">
              <a:solidFill>
                <a:srgbClr val="000000"/>
              </a:solidFill>
              <a:latin typeface="Segoe UI" panose="020B0502040204020203" pitchFamily="34" charset="0"/>
            </a:endParaRPr>
          </a:p>
          <a:p>
            <a:r>
              <a:rPr lang="en-US" b="1" dirty="0"/>
              <a:t>Published Texts</a:t>
            </a:r>
          </a:p>
          <a:p>
            <a:r>
              <a:rPr lang="en-US" i="1" dirty="0" err="1">
                <a:solidFill>
                  <a:srgbClr val="000000"/>
                </a:solidFill>
                <a:latin typeface="Segoe UI" panose="020B0502040204020203" pitchFamily="34" charset="0"/>
              </a:rPr>
              <a:t>Josuttis</a:t>
            </a:r>
            <a:r>
              <a:rPr lang="en-US" i="1" dirty="0">
                <a:solidFill>
                  <a:srgbClr val="000000"/>
                </a:solidFill>
                <a:latin typeface="Segoe UI" panose="020B0502040204020203" pitchFamily="34" charset="0"/>
              </a:rPr>
              <a:t>, Nicolai M.  C++ Move Semantics - The Complete Guide: First Edition</a:t>
            </a:r>
          </a:p>
          <a:p>
            <a:r>
              <a:rPr lang="en-US" dirty="0">
                <a:solidFill>
                  <a:srgbClr val="000000"/>
                </a:solidFill>
                <a:latin typeface="Segoe UI" panose="020B0502040204020203" pitchFamily="34" charset="0"/>
              </a:rPr>
              <a:t>Available at: https://www.amazon.com/dp/3967309002 </a:t>
            </a:r>
            <a:r>
              <a:rPr lang="en-US" b="0" i="0" dirty="0">
                <a:solidFill>
                  <a:srgbClr val="000000"/>
                </a:solidFill>
                <a:effectLst/>
                <a:latin typeface="Segoe UI" panose="020B0502040204020203" pitchFamily="34" charset="0"/>
              </a:rPr>
              <a:t>(Accessed: 26 December 2023).</a:t>
            </a:r>
            <a:endParaRPr lang="en-GB" dirty="0"/>
          </a:p>
        </p:txBody>
      </p:sp>
    </p:spTree>
    <p:extLst>
      <p:ext uri="{BB962C8B-B14F-4D97-AF65-F5344CB8AC3E}">
        <p14:creationId xmlns:p14="http://schemas.microsoft.com/office/powerpoint/2010/main" val="4142686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143713" y="2260601"/>
            <a:ext cx="6485687" cy="1460499"/>
          </a:xfrm>
        </p:spPr>
        <p:txBody>
          <a:bodyPr/>
          <a:lstStyle/>
          <a:p>
            <a:r>
              <a:rPr lang="en-US" sz="4800" dirty="0">
                <a:cs typeface="Arial" charset="0"/>
              </a:rPr>
              <a:t>Review of Chapter’s Learning Outcomes</a:t>
            </a:r>
          </a:p>
        </p:txBody>
      </p:sp>
    </p:spTree>
    <p:extLst>
      <p:ext uri="{BB962C8B-B14F-4D97-AF65-F5344CB8AC3E}">
        <p14:creationId xmlns:p14="http://schemas.microsoft.com/office/powerpoint/2010/main" val="3842796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680595-6343-424B-9A57-0B9D39352DC8}"/>
              </a:ext>
            </a:extLst>
          </p:cNvPr>
          <p:cNvSpPr>
            <a:spLocks noGrp="1"/>
          </p:cNvSpPr>
          <p:nvPr>
            <p:ph type="body" sz="quarter" idx="10"/>
          </p:nvPr>
        </p:nvSpPr>
        <p:spPr/>
        <p:txBody>
          <a:bodyPr/>
          <a:lstStyle/>
          <a:p>
            <a:r>
              <a:rPr lang="en-GB" cap="none" dirty="0">
                <a:solidFill>
                  <a:schemeClr val="bg1"/>
                </a:solidFill>
              </a:rPr>
              <a:t>Learning Outcomes</a:t>
            </a:r>
          </a:p>
        </p:txBody>
      </p:sp>
      <p:sp>
        <p:nvSpPr>
          <p:cNvPr id="3" name="Slide Number Placeholder 2">
            <a:extLst>
              <a:ext uri="{FF2B5EF4-FFF2-40B4-BE49-F238E27FC236}">
                <a16:creationId xmlns:a16="http://schemas.microsoft.com/office/drawing/2014/main" id="{8AA59F59-F2D2-4D1D-9BEE-EA20F399DD70}"/>
              </a:ext>
            </a:extLst>
          </p:cNvPr>
          <p:cNvSpPr>
            <a:spLocks noGrp="1"/>
          </p:cNvSpPr>
          <p:nvPr>
            <p:ph type="sldNum" sz="quarter" idx="4"/>
          </p:nvPr>
        </p:nvSpPr>
        <p:spPr/>
        <p:txBody>
          <a:bodyPr/>
          <a:lstStyle/>
          <a:p>
            <a:fld id="{EF892D59-8F09-EF4B-AD6D-DA609442F868}" type="slidenum">
              <a:rPr lang="en-GB" smtClean="0"/>
              <a:pPr/>
              <a:t>29</a:t>
            </a:fld>
            <a:endParaRPr lang="en-GB"/>
          </a:p>
        </p:txBody>
      </p:sp>
      <p:sp>
        <p:nvSpPr>
          <p:cNvPr id="4" name="TextBox 3">
            <a:extLst>
              <a:ext uri="{FF2B5EF4-FFF2-40B4-BE49-F238E27FC236}">
                <a16:creationId xmlns:a16="http://schemas.microsoft.com/office/drawing/2014/main" id="{B9AF1E4E-0847-8237-0F66-7DEA1F8F0447}"/>
              </a:ext>
            </a:extLst>
          </p:cNvPr>
          <p:cNvSpPr txBox="1"/>
          <p:nvPr/>
        </p:nvSpPr>
        <p:spPr>
          <a:xfrm>
            <a:off x="4627756" y="568712"/>
            <a:ext cx="7414148" cy="5787483"/>
          </a:xfrm>
          <a:prstGeom prst="rect">
            <a:avLst/>
          </a:prstGeom>
        </p:spPr>
        <p:txBody>
          <a:bodyPr vert="horz" wrap="square" lIns="0" tIns="0" rIns="0" bIns="0" rtlCol="0" anchor="t" anchorCtr="0">
            <a:normAutofit/>
          </a:bodyPr>
          <a:lstStyle/>
          <a:p>
            <a:pPr algn="l"/>
            <a:endParaRPr lang="en-GB" dirty="0"/>
          </a:p>
        </p:txBody>
      </p:sp>
      <p:sp>
        <p:nvSpPr>
          <p:cNvPr id="5" name="TextBox 4">
            <a:extLst>
              <a:ext uri="{FF2B5EF4-FFF2-40B4-BE49-F238E27FC236}">
                <a16:creationId xmlns:a16="http://schemas.microsoft.com/office/drawing/2014/main" id="{97FEFAA0-FA47-E187-7B0A-E7D28EBD2E08}"/>
              </a:ext>
            </a:extLst>
          </p:cNvPr>
          <p:cNvSpPr txBox="1"/>
          <p:nvPr/>
        </p:nvSpPr>
        <p:spPr>
          <a:xfrm>
            <a:off x="4527395" y="568712"/>
            <a:ext cx="7279820" cy="5942960"/>
          </a:xfrm>
          <a:prstGeom prst="rect">
            <a:avLst/>
          </a:prstGeom>
        </p:spPr>
        <p:txBody>
          <a:bodyPr vert="horz" wrap="square" lIns="0" tIns="0" rIns="0" bIns="0" rtlCol="0" anchor="t" anchorCtr="0">
            <a:normAutofit/>
          </a:bodyPr>
          <a:lstStyle/>
          <a:p>
            <a:pPr algn="l"/>
            <a:endParaRPr lang="en-GB" dirty="0"/>
          </a:p>
        </p:txBody>
      </p:sp>
      <p:sp>
        <p:nvSpPr>
          <p:cNvPr id="6" name="TextBox 5">
            <a:extLst>
              <a:ext uri="{FF2B5EF4-FFF2-40B4-BE49-F238E27FC236}">
                <a16:creationId xmlns:a16="http://schemas.microsoft.com/office/drawing/2014/main" id="{BDEC6B68-1DF4-4A6D-64AB-8D05D847C450}"/>
              </a:ext>
            </a:extLst>
          </p:cNvPr>
          <p:cNvSpPr txBox="1"/>
          <p:nvPr/>
        </p:nvSpPr>
        <p:spPr>
          <a:xfrm>
            <a:off x="4772722" y="568712"/>
            <a:ext cx="6869151" cy="5942960"/>
          </a:xfrm>
          <a:prstGeom prst="rect">
            <a:avLst/>
          </a:prstGeom>
        </p:spPr>
        <p:txBody>
          <a:bodyPr vert="horz" wrap="square" lIns="0" tIns="0" rIns="0" bIns="0" rtlCol="0" anchor="t" anchorCtr="0">
            <a:normAutofit/>
          </a:bodyPr>
          <a:lstStyle/>
          <a:p>
            <a:pPr algn="l"/>
            <a:r>
              <a:rPr lang="en-GB" b="1" dirty="0"/>
              <a:t>Learning Outcomes:</a:t>
            </a:r>
          </a:p>
          <a:p>
            <a:pPr algn="l"/>
            <a:endParaRPr lang="en-GB" b="1" dirty="0"/>
          </a:p>
          <a:p>
            <a:pPr algn="l"/>
            <a:r>
              <a:rPr lang="en-GB" dirty="0"/>
              <a:t>By the completion of this chapter, you…</a:t>
            </a:r>
          </a:p>
          <a:p>
            <a:pPr algn="l"/>
            <a:endParaRPr lang="en-GB" b="1" dirty="0"/>
          </a:p>
          <a:p>
            <a:pPr marL="285750" indent="-285750">
              <a:spcBef>
                <a:spcPts val="1200"/>
              </a:spcBef>
              <a:buFont typeface="Arial" panose="020B0604020202020204" pitchFamily="34" charset="0"/>
              <a:buChar char="•"/>
            </a:pPr>
            <a:r>
              <a:rPr lang="en-US" b="1" dirty="0"/>
              <a:t>Must be able to </a:t>
            </a:r>
            <a:r>
              <a:rPr lang="en-US" dirty="0"/>
              <a:t>describe the concept behind move semantics</a:t>
            </a:r>
          </a:p>
          <a:p>
            <a:pPr marL="285750" indent="-285750">
              <a:spcBef>
                <a:spcPts val="1200"/>
              </a:spcBef>
              <a:buFont typeface="Arial" panose="020B0604020202020204" pitchFamily="34" charset="0"/>
              <a:buChar char="•"/>
            </a:pPr>
            <a:r>
              <a:rPr lang="en-US" b="1" dirty="0"/>
              <a:t>Should be able to </a:t>
            </a:r>
            <a:r>
              <a:rPr lang="en-US" dirty="0"/>
              <a:t>use move semantics to make programs more efficient</a:t>
            </a:r>
          </a:p>
          <a:p>
            <a:pPr marL="285750" indent="-285750">
              <a:spcBef>
                <a:spcPts val="1200"/>
              </a:spcBef>
              <a:buFont typeface="Arial" panose="020B0604020202020204" pitchFamily="34" charset="0"/>
              <a:buChar char="•"/>
            </a:pPr>
            <a:r>
              <a:rPr lang="en-US" b="1" dirty="0"/>
              <a:t>Could be able to </a:t>
            </a:r>
            <a:r>
              <a:rPr lang="en-US" dirty="0"/>
              <a:t>identify move semantics in memory</a:t>
            </a:r>
          </a:p>
          <a:p>
            <a:pPr marL="285750" indent="-285750">
              <a:spcBef>
                <a:spcPts val="1200"/>
              </a:spcBef>
              <a:buFont typeface="Arial" panose="020B0604020202020204" pitchFamily="34" charset="0"/>
              <a:buChar char="•"/>
            </a:pPr>
            <a:endParaRPr lang="en-GB" dirty="0"/>
          </a:p>
          <a:p>
            <a:pPr algn="l"/>
            <a:r>
              <a:rPr lang="en-GB" b="1" dirty="0"/>
              <a:t>Please review these learning outcomes at chapter's end.</a:t>
            </a:r>
          </a:p>
          <a:p>
            <a:pPr algn="l"/>
            <a:endParaRPr lang="en-GB" b="1" dirty="0"/>
          </a:p>
          <a:p>
            <a:pPr algn="l"/>
            <a:endParaRPr lang="en-GB" b="1" dirty="0"/>
          </a:p>
          <a:p>
            <a:pPr algn="l"/>
            <a:endParaRPr lang="en-GB" dirty="0"/>
          </a:p>
          <a:p>
            <a:pPr algn="l"/>
            <a:endParaRPr lang="en-GB" dirty="0"/>
          </a:p>
        </p:txBody>
      </p:sp>
    </p:spTree>
    <p:extLst>
      <p:ext uri="{BB962C8B-B14F-4D97-AF65-F5344CB8AC3E}">
        <p14:creationId xmlns:p14="http://schemas.microsoft.com/office/powerpoint/2010/main" val="227494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A24EAF-BEB9-6654-5C77-C74B9B402218}"/>
              </a:ext>
            </a:extLst>
          </p:cNvPr>
          <p:cNvSpPr>
            <a:spLocks noGrp="1"/>
          </p:cNvSpPr>
          <p:nvPr>
            <p:ph type="body" sz="quarter" idx="10"/>
          </p:nvPr>
        </p:nvSpPr>
        <p:spPr/>
        <p:txBody>
          <a:bodyPr/>
          <a:lstStyle/>
          <a:p>
            <a:r>
              <a:rPr lang="en-GB" sz="4400" cap="none" dirty="0"/>
              <a:t>Introducing Move Semantics</a:t>
            </a:r>
          </a:p>
        </p:txBody>
      </p:sp>
      <p:sp>
        <p:nvSpPr>
          <p:cNvPr id="3" name="Text Placeholder 2">
            <a:extLst>
              <a:ext uri="{FF2B5EF4-FFF2-40B4-BE49-F238E27FC236}">
                <a16:creationId xmlns:a16="http://schemas.microsoft.com/office/drawing/2014/main" id="{3661C089-FBCC-2987-66AD-EDFB6DCB52F2}"/>
              </a:ext>
            </a:extLst>
          </p:cNvPr>
          <p:cNvSpPr>
            <a:spLocks noGrp="1"/>
          </p:cNvSpPr>
          <p:nvPr>
            <p:ph type="body" sz="quarter" idx="15"/>
          </p:nvPr>
        </p:nvSpPr>
        <p:spPr>
          <a:xfrm>
            <a:off x="4532811" y="470263"/>
            <a:ext cx="6934743" cy="3252651"/>
          </a:xfrm>
        </p:spPr>
        <p:txBody>
          <a:bodyPr/>
          <a:lstStyle/>
          <a:p>
            <a:r>
              <a:rPr lang="en-US" sz="1800" b="1" dirty="0"/>
              <a:t>Q. What are Move Semantics?</a:t>
            </a:r>
          </a:p>
          <a:p>
            <a:endParaRPr lang="en-US" sz="1800" b="1" dirty="0"/>
          </a:p>
          <a:p>
            <a:pPr marL="342900" indent="-342900">
              <a:buAutoNum type="alphaUcPeriod"/>
            </a:pPr>
            <a:r>
              <a:rPr lang="en-US" sz="1800" b="1" dirty="0"/>
              <a:t>A set of modern C++ features that allow for efficient transfer of resources between objects</a:t>
            </a:r>
          </a:p>
          <a:p>
            <a:pPr marL="352425"/>
            <a:endParaRPr lang="en-US" sz="1800" b="1" dirty="0"/>
          </a:p>
          <a:p>
            <a:pPr marL="352425"/>
            <a:r>
              <a:rPr lang="en-US" sz="1800" b="1" dirty="0"/>
              <a:t>Four key concepts for Move Semantics include:</a:t>
            </a:r>
          </a:p>
        </p:txBody>
      </p:sp>
      <p:graphicFrame>
        <p:nvGraphicFramePr>
          <p:cNvPr id="4" name="Table 3">
            <a:extLst>
              <a:ext uri="{FF2B5EF4-FFF2-40B4-BE49-F238E27FC236}">
                <a16:creationId xmlns:a16="http://schemas.microsoft.com/office/drawing/2014/main" id="{79341ADB-5E9F-CC5E-8758-EDFE68B9A7BC}"/>
              </a:ext>
            </a:extLst>
          </p:cNvPr>
          <p:cNvGraphicFramePr>
            <a:graphicFrameLocks noGrp="1"/>
          </p:cNvGraphicFramePr>
          <p:nvPr>
            <p:extLst>
              <p:ext uri="{D42A27DB-BD31-4B8C-83A1-F6EECF244321}">
                <p14:modId xmlns:p14="http://schemas.microsoft.com/office/powerpoint/2010/main" val="2867997105"/>
              </p:ext>
            </p:extLst>
          </p:nvPr>
        </p:nvGraphicFramePr>
        <p:xfrm>
          <a:off x="4883874" y="2725983"/>
          <a:ext cx="6583681" cy="3265714"/>
        </p:xfrm>
        <a:graphic>
          <a:graphicData uri="http://schemas.openxmlformats.org/drawingml/2006/table">
            <a:tbl>
              <a:tblPr firstRow="1" bandRow="1">
                <a:tableStyleId>{5940675A-B579-460E-94D1-54222C63F5DA}</a:tableStyleId>
              </a:tblPr>
              <a:tblGrid>
                <a:gridCol w="1902559">
                  <a:extLst>
                    <a:ext uri="{9D8B030D-6E8A-4147-A177-3AD203B41FA5}">
                      <a16:colId xmlns:a16="http://schemas.microsoft.com/office/drawing/2014/main" val="382732557"/>
                    </a:ext>
                  </a:extLst>
                </a:gridCol>
                <a:gridCol w="4681122">
                  <a:extLst>
                    <a:ext uri="{9D8B030D-6E8A-4147-A177-3AD203B41FA5}">
                      <a16:colId xmlns:a16="http://schemas.microsoft.com/office/drawing/2014/main" val="2108754734"/>
                    </a:ext>
                  </a:extLst>
                </a:gridCol>
              </a:tblGrid>
              <a:tr h="7184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R-Value References (</a:t>
                      </a:r>
                      <a:r>
                        <a:rPr lang="en-US" sz="1800" b="1" dirty="0">
                          <a:latin typeface="Consolas" panose="020B0609020204030204" pitchFamily="49" charset="0"/>
                        </a:rPr>
                        <a:t>&amp;&amp;</a:t>
                      </a:r>
                      <a:r>
                        <a:rPr lang="en-US" sz="1800" b="1" dirty="0"/>
                        <a:t>)</a:t>
                      </a:r>
                      <a:endParaRPr lang="en-GB" sz="1800" b="1" kern="1200" dirty="0">
                        <a:solidFill>
                          <a:schemeClr val="tx1"/>
                        </a:solidFill>
                        <a:effectLst/>
                        <a:latin typeface="Consolas" panose="020B0609020204030204" pitchFamily="49"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tx1"/>
                          </a:solidFill>
                          <a:effectLst/>
                          <a:latin typeface="+mn-lt"/>
                          <a:ea typeface="+mn-ea"/>
                          <a:cs typeface="+mn-cs"/>
                        </a:rPr>
                        <a:t>Bind temporary objects (function result, literals etc.) and distinguish between L-Values and R-Values</a:t>
                      </a:r>
                      <a:endParaRPr lang="en-GB" dirty="0"/>
                    </a:p>
                  </a:txBody>
                  <a:tcPr anchor="ctr"/>
                </a:tc>
                <a:extLst>
                  <a:ext uri="{0D108BD9-81ED-4DB2-BD59-A6C34878D82A}">
                    <a16:rowId xmlns:a16="http://schemas.microsoft.com/office/drawing/2014/main" val="2577378462"/>
                  </a:ext>
                </a:extLst>
              </a:tr>
              <a:tr h="7184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Move Constructor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tx1"/>
                          </a:solidFill>
                          <a:effectLst/>
                          <a:latin typeface="+mn-lt"/>
                          <a:ea typeface="+mn-ea"/>
                          <a:cs typeface="+mn-cs"/>
                        </a:rPr>
                        <a:t>Special form of constructor that takes an R-Value reference as a parameter</a:t>
                      </a:r>
                      <a:endParaRPr lang="en-GB" dirty="0"/>
                    </a:p>
                  </a:txBody>
                  <a:tcPr anchor="ctr"/>
                </a:tc>
                <a:extLst>
                  <a:ext uri="{0D108BD9-81ED-4DB2-BD59-A6C34878D82A}">
                    <a16:rowId xmlns:a16="http://schemas.microsoft.com/office/drawing/2014/main" val="1885966500"/>
                  </a:ext>
                </a:extLst>
              </a:tr>
              <a:tr h="7184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Move Assignment operator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 overload of the assignment operator that takes an R-Value as a parameter</a:t>
                      </a:r>
                    </a:p>
                  </a:txBody>
                  <a:tcPr anchor="ctr"/>
                </a:tc>
                <a:extLst>
                  <a:ext uri="{0D108BD9-81ED-4DB2-BD59-A6C34878D82A}">
                    <a16:rowId xmlns:a16="http://schemas.microsoft.com/office/drawing/2014/main" val="1028094858"/>
                  </a:ext>
                </a:extLst>
              </a:tr>
              <a:tr h="7184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Consolas" panose="020B0609020204030204" pitchFamily="49" charset="0"/>
                          <a:ea typeface="+mn-ea"/>
                          <a:cs typeface="+mn-cs"/>
                        </a:rPr>
                        <a:t>std::move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Function that casts an L-Value to an R-Value reference</a:t>
                      </a:r>
                    </a:p>
                  </a:txBody>
                  <a:tcPr anchor="ctr"/>
                </a:tc>
                <a:extLst>
                  <a:ext uri="{0D108BD9-81ED-4DB2-BD59-A6C34878D82A}">
                    <a16:rowId xmlns:a16="http://schemas.microsoft.com/office/drawing/2014/main" val="740313571"/>
                  </a:ext>
                </a:extLst>
              </a:tr>
            </a:tbl>
          </a:graphicData>
        </a:graphic>
      </p:graphicFrame>
      <p:grpSp>
        <p:nvGrpSpPr>
          <p:cNvPr id="5" name="Group 4">
            <a:extLst>
              <a:ext uri="{FF2B5EF4-FFF2-40B4-BE49-F238E27FC236}">
                <a16:creationId xmlns:a16="http://schemas.microsoft.com/office/drawing/2014/main" id="{2C92B359-ADF5-7C84-4320-6513AA61AFC7}"/>
              </a:ext>
            </a:extLst>
          </p:cNvPr>
          <p:cNvGrpSpPr/>
          <p:nvPr/>
        </p:nvGrpSpPr>
        <p:grpSpPr>
          <a:xfrm>
            <a:off x="11033374" y="405891"/>
            <a:ext cx="868361" cy="460412"/>
            <a:chOff x="11183938" y="1821377"/>
            <a:chExt cx="868361" cy="460412"/>
          </a:xfrm>
        </p:grpSpPr>
        <p:pic>
          <p:nvPicPr>
            <p:cNvPr id="6" name="Picture 4">
              <a:extLst>
                <a:ext uri="{FF2B5EF4-FFF2-40B4-BE49-F238E27FC236}">
                  <a16:creationId xmlns:a16="http://schemas.microsoft.com/office/drawing/2014/main" id="{83EC645D-D674-7FA0-4A54-E0F05B7519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3938" y="1821377"/>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F0D6FF9-C84C-2E5C-15FB-5E225BC8D1B8}"/>
                </a:ext>
              </a:extLst>
            </p:cNvPr>
            <p:cNvSpPr txBox="1"/>
            <p:nvPr/>
          </p:nvSpPr>
          <p:spPr>
            <a:xfrm>
              <a:off x="11593513" y="1890711"/>
              <a:ext cx="458786" cy="369332"/>
            </a:xfrm>
            <a:prstGeom prst="rect">
              <a:avLst/>
            </a:prstGeom>
            <a:noFill/>
          </p:spPr>
          <p:txBody>
            <a:bodyPr wrap="square">
              <a:spAutoFit/>
            </a:bodyPr>
            <a:lstStyle/>
            <a:p>
              <a:r>
                <a:rPr lang="en-US" b="1" dirty="0">
                  <a:latin typeface="+mn-lt"/>
                </a:rPr>
                <a:t>11</a:t>
              </a:r>
              <a:endParaRPr lang="en-GB" dirty="0"/>
            </a:p>
          </p:txBody>
        </p:sp>
      </p:grpSp>
    </p:spTree>
    <p:extLst>
      <p:ext uri="{BB962C8B-B14F-4D97-AF65-F5344CB8AC3E}">
        <p14:creationId xmlns:p14="http://schemas.microsoft.com/office/powerpoint/2010/main" val="287738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0821C4-6809-B632-3FF6-F95669CE09F8}"/>
              </a:ext>
            </a:extLst>
          </p:cNvPr>
          <p:cNvSpPr>
            <a:spLocks noGrp="1"/>
          </p:cNvSpPr>
          <p:nvPr>
            <p:ph type="body" sz="quarter" idx="10"/>
          </p:nvPr>
        </p:nvSpPr>
        <p:spPr/>
        <p:txBody>
          <a:bodyPr/>
          <a:lstStyle/>
          <a:p>
            <a:r>
              <a:rPr lang="en-GB" cap="none" dirty="0"/>
              <a:t>String definition (simplified!)</a:t>
            </a:r>
          </a:p>
        </p:txBody>
      </p:sp>
      <p:sp>
        <p:nvSpPr>
          <p:cNvPr id="4" name="TextBox 3">
            <a:extLst>
              <a:ext uri="{FF2B5EF4-FFF2-40B4-BE49-F238E27FC236}">
                <a16:creationId xmlns:a16="http://schemas.microsoft.com/office/drawing/2014/main" id="{1FAF219E-5DFE-FE27-B500-2B1BBCC2882B}"/>
              </a:ext>
            </a:extLst>
          </p:cNvPr>
          <p:cNvSpPr txBox="1"/>
          <p:nvPr/>
        </p:nvSpPr>
        <p:spPr>
          <a:xfrm>
            <a:off x="4676502" y="383683"/>
            <a:ext cx="6779623" cy="5024340"/>
          </a:xfrm>
          <a:prstGeom prst="rect">
            <a:avLst/>
          </a:prstGeom>
          <a:solidFill>
            <a:srgbClr val="000000"/>
          </a:solidFill>
        </p:spPr>
        <p:txBody>
          <a:bodyPr wrap="square" anchor="ctr">
            <a:noAutofit/>
          </a:bodyPr>
          <a:lstStyle/>
          <a:p>
            <a:r>
              <a:rPr lang="en-GB" b="0" dirty="0">
                <a:solidFill>
                  <a:srgbClr val="569CD6"/>
                </a:solidFill>
                <a:effectLst/>
                <a:latin typeface="Consolas" panose="020B0609020204030204" pitchFamily="49" charset="0"/>
              </a:rPr>
              <a:t>class</a:t>
            </a:r>
            <a:r>
              <a:rPr lang="en-GB" b="0" dirty="0">
                <a:solidFill>
                  <a:srgbClr val="FFFFFF"/>
                </a:solidFill>
                <a:effectLst/>
                <a:latin typeface="Consolas" panose="020B0609020204030204" pitchFamily="49" charset="0"/>
              </a:rPr>
              <a:t> </a:t>
            </a:r>
            <a:r>
              <a:rPr lang="en-GB" b="0" dirty="0">
                <a:solidFill>
                  <a:srgbClr val="4EC9B0"/>
                </a:solidFill>
                <a:effectLst/>
                <a:latin typeface="Consolas" panose="020B0609020204030204" pitchFamily="49" charset="0"/>
              </a:rPr>
              <a:t>String</a:t>
            </a:r>
            <a:r>
              <a:rPr lang="en-GB" b="0" dirty="0">
                <a:solidFill>
                  <a:srgbClr val="FFFFFF"/>
                </a:solidFill>
                <a:effectLst/>
                <a:latin typeface="Consolas" panose="020B0609020204030204" pitchFamily="49" charset="0"/>
              </a:rPr>
              <a:t> {</a:t>
            </a:r>
          </a:p>
          <a:p>
            <a:r>
              <a:rPr lang="en-GB" b="0" dirty="0">
                <a:solidFill>
                  <a:srgbClr val="569CD6"/>
                </a:solidFill>
                <a:effectLst/>
                <a:latin typeface="Consolas" panose="020B0609020204030204" pitchFamily="49" charset="0"/>
              </a:rPr>
              <a:t>public:</a:t>
            </a:r>
            <a:endParaRPr lang="en-GB" b="0" dirty="0">
              <a:solidFill>
                <a:srgbClr val="FFFFFF"/>
              </a:solidFill>
              <a:effectLst/>
              <a:latin typeface="Consolas" panose="020B0609020204030204" pitchFamily="49" charset="0"/>
            </a:endParaRPr>
          </a:p>
          <a:p>
            <a:r>
              <a:rPr lang="en-GB" b="0" dirty="0">
                <a:solidFill>
                  <a:srgbClr val="FFFFFF"/>
                </a:solidFill>
                <a:effectLst/>
                <a:latin typeface="Consolas" panose="020B0609020204030204" pitchFamily="49" charset="0"/>
              </a:rPr>
              <a:t>    </a:t>
            </a:r>
            <a:r>
              <a:rPr lang="en-GB" b="0" dirty="0">
                <a:solidFill>
                  <a:srgbClr val="DCDCAA"/>
                </a:solidFill>
                <a:effectLst/>
                <a:latin typeface="Consolas" panose="020B0609020204030204" pitchFamily="49" charset="0"/>
              </a:rPr>
              <a:t>String</a:t>
            </a:r>
            <a:r>
              <a:rPr lang="en-GB" b="0" dirty="0">
                <a:solidFill>
                  <a:srgbClr val="FFFFFF"/>
                </a:solidFill>
                <a:effectLst/>
                <a:latin typeface="Consolas" panose="020B0609020204030204" pitchFamily="49" charset="0"/>
              </a:rPr>
              <a:t>() </a:t>
            </a:r>
            <a:r>
              <a:rPr lang="en-GB" b="0" dirty="0">
                <a:solidFill>
                  <a:srgbClr val="D4D4D4"/>
                </a:solidFill>
                <a:effectLst/>
                <a:latin typeface="Consolas" panose="020B0609020204030204" pitchFamily="49" charset="0"/>
              </a:rPr>
              <a:t>=</a:t>
            </a:r>
            <a:r>
              <a:rPr lang="en-GB" b="0" dirty="0">
                <a:solidFill>
                  <a:srgbClr val="FFFFFF"/>
                </a:solidFill>
                <a:effectLst/>
                <a:latin typeface="Consolas" panose="020B0609020204030204" pitchFamily="49" charset="0"/>
              </a:rPr>
              <a:t> </a:t>
            </a:r>
            <a:r>
              <a:rPr lang="en-GB" b="0" dirty="0">
                <a:solidFill>
                  <a:srgbClr val="569CD6"/>
                </a:solidFill>
                <a:effectLst/>
                <a:latin typeface="Consolas" panose="020B0609020204030204" pitchFamily="49" charset="0"/>
              </a:rPr>
              <a:t>default</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    </a:t>
            </a:r>
            <a:r>
              <a:rPr lang="en-GB" b="0" dirty="0">
                <a:solidFill>
                  <a:srgbClr val="DCDCAA"/>
                </a:solidFill>
                <a:effectLst/>
                <a:latin typeface="Consolas" panose="020B0609020204030204" pitchFamily="49" charset="0"/>
              </a:rPr>
              <a:t>String</a:t>
            </a:r>
            <a:r>
              <a:rPr lang="en-GB" b="0" dirty="0">
                <a:solidFill>
                  <a:srgbClr val="FFFFFF"/>
                </a:solidFill>
                <a:effectLst/>
                <a:latin typeface="Consolas" panose="020B0609020204030204" pitchFamily="49" charset="0"/>
              </a:rPr>
              <a:t>(</a:t>
            </a:r>
            <a:r>
              <a:rPr lang="en-GB" b="0" dirty="0" err="1">
                <a:solidFill>
                  <a:srgbClr val="569CD6"/>
                </a:solidFill>
                <a:effectLst/>
                <a:latin typeface="Consolas" panose="020B0609020204030204" pitchFamily="49" charset="0"/>
              </a:rPr>
              <a:t>const</a:t>
            </a:r>
            <a:r>
              <a:rPr lang="en-GB" b="0" dirty="0">
                <a:solidFill>
                  <a:srgbClr val="FFFFFF"/>
                </a:solidFill>
                <a:effectLst/>
                <a:latin typeface="Consolas" panose="020B0609020204030204" pitchFamily="49" charset="0"/>
              </a:rPr>
              <a:t> </a:t>
            </a:r>
            <a:r>
              <a:rPr lang="en-GB" b="0" dirty="0">
                <a:solidFill>
                  <a:srgbClr val="569CD6"/>
                </a:solidFill>
                <a:effectLst/>
                <a:latin typeface="Consolas" panose="020B0609020204030204" pitchFamily="49" charset="0"/>
              </a:rPr>
              <a:t>char*</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    </a:t>
            </a:r>
            <a:r>
              <a:rPr lang="en-GB" b="0" dirty="0">
                <a:solidFill>
                  <a:srgbClr val="DCDCAA"/>
                </a:solidFill>
                <a:effectLst/>
                <a:latin typeface="Consolas" panose="020B0609020204030204" pitchFamily="49" charset="0"/>
              </a:rPr>
              <a:t>String</a:t>
            </a:r>
            <a:r>
              <a:rPr lang="en-GB" b="0" dirty="0">
                <a:solidFill>
                  <a:srgbClr val="FFFFFF"/>
                </a:solidFill>
                <a:effectLst/>
                <a:latin typeface="Consolas" panose="020B0609020204030204" pitchFamily="49" charset="0"/>
              </a:rPr>
              <a:t>(</a:t>
            </a:r>
            <a:r>
              <a:rPr lang="en-GB" b="0" dirty="0" err="1">
                <a:solidFill>
                  <a:srgbClr val="569CD6"/>
                </a:solidFill>
                <a:effectLst/>
                <a:latin typeface="Consolas" panose="020B0609020204030204" pitchFamily="49" charset="0"/>
              </a:rPr>
              <a:t>const</a:t>
            </a:r>
            <a:r>
              <a:rPr lang="en-GB" b="0" dirty="0">
                <a:solidFill>
                  <a:srgbClr val="FFFFFF"/>
                </a:solidFill>
                <a:effectLst/>
                <a:latin typeface="Consolas" panose="020B0609020204030204" pitchFamily="49" charset="0"/>
              </a:rPr>
              <a:t> </a:t>
            </a:r>
            <a:r>
              <a:rPr lang="en-GB" b="0" dirty="0">
                <a:solidFill>
                  <a:srgbClr val="4EC9B0"/>
                </a:solidFill>
                <a:effectLst/>
                <a:latin typeface="Consolas" panose="020B0609020204030204" pitchFamily="49" charset="0"/>
              </a:rPr>
              <a:t>String</a:t>
            </a:r>
            <a:r>
              <a:rPr lang="en-GB" b="0" dirty="0">
                <a:solidFill>
                  <a:srgbClr val="569CD6"/>
                </a:solidFill>
                <a:effectLst/>
                <a:latin typeface="Consolas" panose="020B0609020204030204" pitchFamily="49" charset="0"/>
              </a:rPr>
              <a:t>&amp;</a:t>
            </a:r>
            <a:r>
              <a:rPr lang="en-GB" b="0" dirty="0">
                <a:solidFill>
                  <a:srgbClr val="FFFFFF"/>
                </a:solidFill>
                <a:effectLst/>
                <a:latin typeface="Consolas" panose="020B0609020204030204" pitchFamily="49" charset="0"/>
              </a:rPr>
              <a:t>);</a:t>
            </a:r>
          </a:p>
          <a:p>
            <a:r>
              <a:rPr lang="en-GB" b="0" dirty="0">
                <a:solidFill>
                  <a:srgbClr val="7CA668"/>
                </a:solidFill>
                <a:effectLst/>
                <a:latin typeface="Consolas" panose="020B0609020204030204" pitchFamily="49" charset="0"/>
              </a:rPr>
              <a:t>    // queries</a:t>
            </a:r>
            <a:endParaRPr lang="en-GB" b="0" dirty="0">
              <a:solidFill>
                <a:srgbClr val="FFFFFF"/>
              </a:solidFill>
              <a:effectLst/>
              <a:latin typeface="Consolas" panose="020B0609020204030204" pitchFamily="49" charset="0"/>
            </a:endParaRPr>
          </a:p>
          <a:p>
            <a:r>
              <a:rPr lang="en-GB" b="0" dirty="0">
                <a:solidFill>
                  <a:srgbClr val="FFFFFF"/>
                </a:solidFill>
                <a:effectLst/>
                <a:latin typeface="Consolas" panose="020B0609020204030204" pitchFamily="49" charset="0"/>
              </a:rPr>
              <a:t>    </a:t>
            </a:r>
            <a:r>
              <a:rPr lang="en-GB" b="0" dirty="0" err="1">
                <a:solidFill>
                  <a:srgbClr val="569CD6"/>
                </a:solidFill>
                <a:effectLst/>
                <a:latin typeface="Consolas" panose="020B0609020204030204" pitchFamily="49" charset="0"/>
              </a:rPr>
              <a:t>const</a:t>
            </a:r>
            <a:r>
              <a:rPr lang="en-GB" b="0" dirty="0">
                <a:solidFill>
                  <a:srgbClr val="FFFFFF"/>
                </a:solidFill>
                <a:effectLst/>
                <a:latin typeface="Consolas" panose="020B0609020204030204" pitchFamily="49" charset="0"/>
              </a:rPr>
              <a:t> </a:t>
            </a:r>
            <a:r>
              <a:rPr lang="en-GB" b="0" dirty="0">
                <a:solidFill>
                  <a:srgbClr val="569CD6"/>
                </a:solidFill>
                <a:effectLst/>
                <a:latin typeface="Consolas" panose="020B0609020204030204" pitchFamily="49" charset="0"/>
              </a:rPr>
              <a:t>char*</a:t>
            </a:r>
            <a:r>
              <a:rPr lang="en-GB" b="0" dirty="0">
                <a:solidFill>
                  <a:srgbClr val="FFFFFF"/>
                </a:solidFill>
                <a:effectLst/>
                <a:latin typeface="Consolas" panose="020B0609020204030204" pitchFamily="49" charset="0"/>
              </a:rPr>
              <a:t> </a:t>
            </a:r>
            <a:r>
              <a:rPr lang="en-GB" b="0" dirty="0" err="1">
                <a:solidFill>
                  <a:srgbClr val="DCDCAA"/>
                </a:solidFill>
                <a:effectLst/>
                <a:latin typeface="Consolas" panose="020B0609020204030204" pitchFamily="49" charset="0"/>
              </a:rPr>
              <a:t>c_str</a:t>
            </a:r>
            <a:r>
              <a:rPr lang="en-GB" b="0" dirty="0">
                <a:solidFill>
                  <a:srgbClr val="FFFFFF"/>
                </a:solidFill>
                <a:effectLst/>
                <a:latin typeface="Consolas" panose="020B0609020204030204" pitchFamily="49" charset="0"/>
              </a:rPr>
              <a:t>() </a:t>
            </a:r>
            <a:r>
              <a:rPr lang="en-GB" b="0" dirty="0" err="1">
                <a:solidFill>
                  <a:srgbClr val="569CD6"/>
                </a:solidFill>
                <a:effectLst/>
                <a:latin typeface="Consolas" panose="020B0609020204030204" pitchFamily="49" charset="0"/>
              </a:rPr>
              <a:t>const</a:t>
            </a:r>
            <a:r>
              <a:rPr lang="en-GB" b="0" dirty="0">
                <a:solidFill>
                  <a:srgbClr val="FFFFFF"/>
                </a:solidFill>
                <a:effectLst/>
                <a:latin typeface="Consolas" panose="020B0609020204030204" pitchFamily="49" charset="0"/>
              </a:rPr>
              <a:t> { </a:t>
            </a:r>
            <a:r>
              <a:rPr lang="en-GB" b="0" dirty="0">
                <a:solidFill>
                  <a:srgbClr val="C586C0"/>
                </a:solidFill>
                <a:effectLst/>
                <a:latin typeface="Consolas" panose="020B0609020204030204" pitchFamily="49" charset="0"/>
              </a:rPr>
              <a:t>return</a:t>
            </a:r>
            <a:r>
              <a:rPr lang="en-GB" b="0" dirty="0">
                <a:solidFill>
                  <a:srgbClr val="FFFFFF"/>
                </a:solidFill>
                <a:effectLst/>
                <a:latin typeface="Consolas" panose="020B0609020204030204" pitchFamily="49" charset="0"/>
              </a:rPr>
              <a:t> _body; }</a:t>
            </a:r>
          </a:p>
          <a:p>
            <a:r>
              <a:rPr lang="en-GB" b="0" dirty="0">
                <a:solidFill>
                  <a:srgbClr val="7CA668"/>
                </a:solidFill>
                <a:effectLst/>
                <a:latin typeface="Consolas" panose="020B0609020204030204" pitchFamily="49" charset="0"/>
              </a:rPr>
              <a:t>    // modifiers</a:t>
            </a:r>
            <a:endParaRPr lang="en-GB" b="0" dirty="0">
              <a:solidFill>
                <a:srgbClr val="FFFFFF"/>
              </a:solidFill>
              <a:effectLst/>
              <a:latin typeface="Consolas" panose="020B0609020204030204" pitchFamily="49" charset="0"/>
            </a:endParaRPr>
          </a:p>
          <a:p>
            <a:r>
              <a:rPr lang="en-GB" b="0" dirty="0">
                <a:solidFill>
                  <a:srgbClr val="FFFFFF"/>
                </a:solidFill>
                <a:effectLst/>
                <a:latin typeface="Consolas" panose="020B0609020204030204" pitchFamily="49" charset="0"/>
              </a:rPr>
              <a:t>    </a:t>
            </a:r>
            <a:r>
              <a:rPr lang="en-GB" b="0" dirty="0">
                <a:solidFill>
                  <a:srgbClr val="569CD6"/>
                </a:solidFill>
                <a:effectLst/>
                <a:latin typeface="Consolas" panose="020B0609020204030204" pitchFamily="49" charset="0"/>
              </a:rPr>
              <a:t>void</a:t>
            </a:r>
            <a:r>
              <a:rPr lang="en-GB" b="0" dirty="0">
                <a:solidFill>
                  <a:srgbClr val="FFFFFF"/>
                </a:solidFill>
                <a:effectLst/>
                <a:latin typeface="Consolas" panose="020B0609020204030204" pitchFamily="49" charset="0"/>
              </a:rPr>
              <a:t> </a:t>
            </a:r>
            <a:r>
              <a:rPr lang="en-GB" b="0" dirty="0">
                <a:solidFill>
                  <a:srgbClr val="DCDCAA"/>
                </a:solidFill>
                <a:effectLst/>
                <a:latin typeface="Consolas" panose="020B0609020204030204" pitchFamily="49" charset="0"/>
              </a:rPr>
              <a:t>reserve</a:t>
            </a:r>
            <a:r>
              <a:rPr lang="en-GB" b="0" dirty="0">
                <a:solidFill>
                  <a:srgbClr val="FFFFFF"/>
                </a:solidFill>
                <a:effectLst/>
                <a:latin typeface="Consolas" panose="020B0609020204030204" pitchFamily="49" charset="0"/>
              </a:rPr>
              <a:t>(</a:t>
            </a:r>
            <a:r>
              <a:rPr lang="en-GB" b="0" dirty="0" err="1">
                <a:solidFill>
                  <a:srgbClr val="569CD6"/>
                </a:solidFill>
                <a:effectLst/>
                <a:latin typeface="Consolas" panose="020B0609020204030204" pitchFamily="49" charset="0"/>
              </a:rPr>
              <a:t>size_t</a:t>
            </a:r>
            <a:r>
              <a:rPr lang="en-GB" b="0" dirty="0">
                <a:solidFill>
                  <a:srgbClr val="FFFFFF"/>
                </a:solidFill>
                <a:effectLst/>
                <a:latin typeface="Consolas" panose="020B0609020204030204" pitchFamily="49" charset="0"/>
              </a:rPr>
              <a:t> </a:t>
            </a:r>
            <a:r>
              <a:rPr lang="en-GB" b="0" dirty="0">
                <a:solidFill>
                  <a:srgbClr val="9CDCFE"/>
                </a:solidFill>
                <a:effectLst/>
                <a:latin typeface="Consolas" panose="020B0609020204030204" pitchFamily="49" charset="0"/>
              </a:rPr>
              <a:t>capacity</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    </a:t>
            </a:r>
            <a:r>
              <a:rPr lang="en-GB" b="0" dirty="0">
                <a:solidFill>
                  <a:srgbClr val="DCDCAA"/>
                </a:solidFill>
                <a:effectLst/>
                <a:latin typeface="Consolas" panose="020B0609020204030204" pitchFamily="49" charset="0"/>
              </a:rPr>
              <a:t>~String</a:t>
            </a:r>
            <a:r>
              <a:rPr lang="en-GB" b="0" dirty="0">
                <a:solidFill>
                  <a:srgbClr val="FFFFFF"/>
                </a:solidFill>
                <a:effectLst/>
                <a:latin typeface="Consolas" panose="020B0609020204030204" pitchFamily="49" charset="0"/>
              </a:rPr>
              <a:t>() { </a:t>
            </a:r>
            <a:r>
              <a:rPr lang="en-GB" b="0" dirty="0">
                <a:solidFill>
                  <a:srgbClr val="DCDCAA"/>
                </a:solidFill>
                <a:effectLst/>
                <a:latin typeface="Consolas" panose="020B0609020204030204" pitchFamily="49" charset="0"/>
              </a:rPr>
              <a:t>deallocate</a:t>
            </a:r>
            <a:r>
              <a:rPr lang="en-GB" b="0" dirty="0">
                <a:solidFill>
                  <a:srgbClr val="FFFFFF"/>
                </a:solidFill>
                <a:effectLst/>
                <a:latin typeface="Consolas" panose="020B0609020204030204" pitchFamily="49" charset="0"/>
              </a:rPr>
              <a:t>(); }</a:t>
            </a:r>
          </a:p>
          <a:p>
            <a:r>
              <a:rPr lang="en-GB" b="0" dirty="0">
                <a:solidFill>
                  <a:srgbClr val="569CD6"/>
                </a:solidFill>
                <a:effectLst/>
                <a:latin typeface="Consolas" panose="020B0609020204030204" pitchFamily="49" charset="0"/>
              </a:rPr>
              <a:t>private:</a:t>
            </a:r>
            <a:endParaRPr lang="en-GB" b="0" dirty="0">
              <a:solidFill>
                <a:srgbClr val="FFFFFF"/>
              </a:solidFill>
              <a:effectLst/>
              <a:latin typeface="Consolas" panose="020B0609020204030204" pitchFamily="49" charset="0"/>
            </a:endParaRPr>
          </a:p>
          <a:p>
            <a:r>
              <a:rPr lang="en-GB" b="0" dirty="0">
                <a:solidFill>
                  <a:srgbClr val="FFFFFF"/>
                </a:solidFill>
                <a:effectLst/>
                <a:latin typeface="Consolas" panose="020B0609020204030204" pitchFamily="49" charset="0"/>
              </a:rPr>
              <a:t>    </a:t>
            </a:r>
            <a:r>
              <a:rPr lang="en-GB" b="0" dirty="0">
                <a:solidFill>
                  <a:srgbClr val="569CD6"/>
                </a:solidFill>
                <a:effectLst/>
                <a:latin typeface="Consolas" panose="020B0609020204030204" pitchFamily="49" charset="0"/>
              </a:rPr>
              <a:t>void</a:t>
            </a:r>
            <a:r>
              <a:rPr lang="en-GB" b="0" dirty="0">
                <a:solidFill>
                  <a:srgbClr val="FFFFFF"/>
                </a:solidFill>
                <a:effectLst/>
                <a:latin typeface="Consolas" panose="020B0609020204030204" pitchFamily="49" charset="0"/>
              </a:rPr>
              <a:t> </a:t>
            </a:r>
            <a:r>
              <a:rPr lang="en-GB" b="0" dirty="0">
                <a:solidFill>
                  <a:srgbClr val="DCDCAA"/>
                </a:solidFill>
                <a:effectLst/>
                <a:latin typeface="Consolas" panose="020B0609020204030204" pitchFamily="49" charset="0"/>
              </a:rPr>
              <a:t>deallocate</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    </a:t>
            </a:r>
            <a:r>
              <a:rPr lang="en-GB" b="0" dirty="0">
                <a:solidFill>
                  <a:srgbClr val="569CD6"/>
                </a:solidFill>
                <a:effectLst/>
                <a:latin typeface="Consolas" panose="020B0609020204030204" pitchFamily="49" charset="0"/>
              </a:rPr>
              <a:t>char</a:t>
            </a:r>
            <a:r>
              <a:rPr lang="en-GB" b="0" dirty="0">
                <a:solidFill>
                  <a:srgbClr val="D4D4D4"/>
                </a:solidFill>
                <a:effectLst/>
                <a:latin typeface="Consolas" panose="020B0609020204030204" pitchFamily="49" charset="0"/>
              </a:rPr>
              <a:t>*</a:t>
            </a:r>
            <a:r>
              <a:rPr lang="en-GB" b="0" dirty="0">
                <a:solidFill>
                  <a:srgbClr val="FFFFFF"/>
                </a:solidFill>
                <a:effectLst/>
                <a:latin typeface="Consolas" panose="020B0609020204030204" pitchFamily="49" charset="0"/>
              </a:rPr>
              <a:t> _body </a:t>
            </a:r>
            <a:r>
              <a:rPr lang="en-GB" b="0" dirty="0">
                <a:solidFill>
                  <a:srgbClr val="D4D4D4"/>
                </a:solidFill>
                <a:effectLst/>
                <a:latin typeface="Consolas" panose="020B0609020204030204" pitchFamily="49" charset="0"/>
              </a:rPr>
              <a:t>=</a:t>
            </a:r>
            <a:r>
              <a:rPr lang="en-GB" b="0" dirty="0">
                <a:solidFill>
                  <a:srgbClr val="FFFFFF"/>
                </a:solidFill>
                <a:effectLst/>
                <a:latin typeface="Consolas" panose="020B0609020204030204" pitchFamily="49" charset="0"/>
              </a:rPr>
              <a:t> </a:t>
            </a:r>
            <a:r>
              <a:rPr lang="en-GB" b="0" dirty="0" err="1">
                <a:solidFill>
                  <a:srgbClr val="569CD6"/>
                </a:solidFill>
                <a:effectLst/>
                <a:latin typeface="Consolas" panose="020B0609020204030204" pitchFamily="49" charset="0"/>
              </a:rPr>
              <a:t>nullptr</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    </a:t>
            </a:r>
            <a:r>
              <a:rPr lang="en-GB" b="0" dirty="0" err="1">
                <a:solidFill>
                  <a:srgbClr val="569CD6"/>
                </a:solidFill>
                <a:effectLst/>
                <a:latin typeface="Consolas" panose="020B0609020204030204" pitchFamily="49" charset="0"/>
              </a:rPr>
              <a:t>size_t</a:t>
            </a:r>
            <a:r>
              <a:rPr lang="en-GB" b="0" dirty="0">
                <a:solidFill>
                  <a:srgbClr val="FFFFFF"/>
                </a:solidFill>
                <a:effectLst/>
                <a:latin typeface="Consolas" panose="020B0609020204030204" pitchFamily="49" charset="0"/>
              </a:rPr>
              <a:t> _capacity </a:t>
            </a:r>
            <a:r>
              <a:rPr lang="en-GB" b="0" dirty="0">
                <a:solidFill>
                  <a:srgbClr val="D4D4D4"/>
                </a:solidFill>
                <a:effectLst/>
                <a:latin typeface="Consolas" panose="020B0609020204030204" pitchFamily="49" charset="0"/>
              </a:rPr>
              <a:t>=</a:t>
            </a:r>
            <a:r>
              <a:rPr lang="en-GB" b="0" dirty="0">
                <a:solidFill>
                  <a:srgbClr val="FFFFFF"/>
                </a:solidFill>
                <a:effectLst/>
                <a:latin typeface="Consolas" panose="020B0609020204030204" pitchFamily="49" charset="0"/>
              </a:rPr>
              <a:t> </a:t>
            </a:r>
            <a:r>
              <a:rPr lang="en-GB" b="0" dirty="0">
                <a:solidFill>
                  <a:srgbClr val="B5CEA8"/>
                </a:solidFill>
                <a:effectLst/>
                <a:latin typeface="Consolas" panose="020B0609020204030204" pitchFamily="49" charset="0"/>
              </a:rPr>
              <a:t>0</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    </a:t>
            </a:r>
            <a:r>
              <a:rPr lang="en-GB" b="0" dirty="0" err="1">
                <a:solidFill>
                  <a:srgbClr val="569CD6"/>
                </a:solidFill>
                <a:effectLst/>
                <a:latin typeface="Consolas" panose="020B0609020204030204" pitchFamily="49" charset="0"/>
              </a:rPr>
              <a:t>size_t</a:t>
            </a:r>
            <a:r>
              <a:rPr lang="en-GB" b="0" dirty="0">
                <a:solidFill>
                  <a:srgbClr val="FFFFFF"/>
                </a:solidFill>
                <a:effectLst/>
                <a:latin typeface="Consolas" panose="020B0609020204030204" pitchFamily="49" charset="0"/>
              </a:rPr>
              <a:t> _size </a:t>
            </a:r>
            <a:r>
              <a:rPr lang="en-GB" b="0" dirty="0">
                <a:solidFill>
                  <a:srgbClr val="D4D4D4"/>
                </a:solidFill>
                <a:effectLst/>
                <a:latin typeface="Consolas" panose="020B0609020204030204" pitchFamily="49" charset="0"/>
              </a:rPr>
              <a:t>=</a:t>
            </a:r>
            <a:r>
              <a:rPr lang="en-GB" b="0" dirty="0">
                <a:solidFill>
                  <a:srgbClr val="FFFFFF"/>
                </a:solidFill>
                <a:effectLst/>
                <a:latin typeface="Consolas" panose="020B0609020204030204" pitchFamily="49" charset="0"/>
              </a:rPr>
              <a:t> </a:t>
            </a:r>
            <a:r>
              <a:rPr lang="en-GB" b="0" dirty="0">
                <a:solidFill>
                  <a:srgbClr val="B5CEA8"/>
                </a:solidFill>
                <a:effectLst/>
                <a:latin typeface="Consolas" panose="020B0609020204030204" pitchFamily="49" charset="0"/>
              </a:rPr>
              <a:t>0</a:t>
            </a:r>
            <a:r>
              <a:rPr lang="en-GB" b="0" dirty="0">
                <a:solidFill>
                  <a:srgbClr val="FFFFFF"/>
                </a:solidFill>
                <a:effectLst/>
                <a:latin typeface="Consolas" panose="020B0609020204030204" pitchFamily="49" charset="0"/>
              </a:rPr>
              <a:t>;</a:t>
            </a:r>
          </a:p>
          <a:p>
            <a:r>
              <a:rPr lang="en-GB" b="0" dirty="0">
                <a:solidFill>
                  <a:srgbClr val="FFFFFF"/>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8267F529-D708-5DF0-8DC1-2200DEA5A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2428" y="383683"/>
            <a:ext cx="409575"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648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0821C4-6809-B632-3FF6-F95669CE09F8}"/>
              </a:ext>
            </a:extLst>
          </p:cNvPr>
          <p:cNvSpPr>
            <a:spLocks noGrp="1"/>
          </p:cNvSpPr>
          <p:nvPr>
            <p:ph type="body" sz="quarter" idx="10"/>
          </p:nvPr>
        </p:nvSpPr>
        <p:spPr/>
        <p:txBody>
          <a:bodyPr/>
          <a:lstStyle/>
          <a:p>
            <a:r>
              <a:rPr lang="en-GB" sz="3600" cap="none" dirty="0"/>
              <a:t>Relevant implementation…</a:t>
            </a:r>
          </a:p>
        </p:txBody>
      </p:sp>
      <p:sp>
        <p:nvSpPr>
          <p:cNvPr id="4" name="TextBox 3">
            <a:extLst>
              <a:ext uri="{FF2B5EF4-FFF2-40B4-BE49-F238E27FC236}">
                <a16:creationId xmlns:a16="http://schemas.microsoft.com/office/drawing/2014/main" id="{1FAF219E-5DFE-FE27-B500-2B1BBCC2882B}"/>
              </a:ext>
            </a:extLst>
          </p:cNvPr>
          <p:cNvSpPr txBox="1"/>
          <p:nvPr/>
        </p:nvSpPr>
        <p:spPr>
          <a:xfrm>
            <a:off x="4676502" y="383683"/>
            <a:ext cx="6779623" cy="5231305"/>
          </a:xfrm>
          <a:prstGeom prst="rect">
            <a:avLst/>
          </a:prstGeom>
          <a:solidFill>
            <a:srgbClr val="000000"/>
          </a:solidFill>
        </p:spPr>
        <p:txBody>
          <a:bodyPr wrap="square" anchor="ctr">
            <a:noAutofit/>
          </a:bodyPr>
          <a:lstStyle/>
          <a:p>
            <a:r>
              <a:rPr lang="en-GB" sz="1400" b="0" dirty="0">
                <a:solidFill>
                  <a:srgbClr val="569CD6"/>
                </a:solidFill>
                <a:effectLst/>
                <a:latin typeface="Consolas" panose="020B0609020204030204" pitchFamily="49" charset="0"/>
              </a:rPr>
              <a:t>inline</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String</a:t>
            </a:r>
            <a:r>
              <a:rPr lang="en-GB" sz="1400" b="0" dirty="0">
                <a:solidFill>
                  <a:srgbClr val="FFFFFF"/>
                </a:solidFill>
                <a:effectLst/>
                <a:latin typeface="Consolas" panose="020B0609020204030204" pitchFamily="49" charset="0"/>
              </a:rPr>
              <a:t>::</a:t>
            </a:r>
            <a:r>
              <a:rPr lang="en-GB" sz="1400" b="0" dirty="0">
                <a:solidFill>
                  <a:srgbClr val="DCDCAA"/>
                </a:solidFill>
                <a:effectLst/>
                <a:latin typeface="Consolas" panose="020B0609020204030204" pitchFamily="49" charset="0"/>
              </a:rPr>
              <a:t>String</a:t>
            </a:r>
            <a:r>
              <a:rPr lang="en-GB" sz="1400" b="0" dirty="0">
                <a:solidFill>
                  <a:srgbClr val="FFFFFF"/>
                </a:solidFill>
                <a:effectLst/>
                <a:latin typeface="Consolas" panose="020B0609020204030204" pitchFamily="49" charset="0"/>
              </a:rPr>
              <a:t>(</a:t>
            </a:r>
            <a:r>
              <a:rPr lang="en-GB" sz="1400" b="0" dirty="0" err="1">
                <a:solidFill>
                  <a:srgbClr val="569CD6"/>
                </a:solidFill>
                <a:effectLst/>
                <a:latin typeface="Consolas" panose="020B0609020204030204" pitchFamily="49" charset="0"/>
              </a:rPr>
              <a:t>const</a:t>
            </a:r>
            <a:r>
              <a:rPr lang="en-GB" sz="1400" b="0" dirty="0">
                <a:solidFill>
                  <a:srgbClr val="FFFFFF"/>
                </a:solidFill>
                <a:effectLst/>
                <a:latin typeface="Consolas" panose="020B0609020204030204" pitchFamily="49" charset="0"/>
              </a:rPr>
              <a:t> String</a:t>
            </a:r>
            <a:r>
              <a:rPr lang="en-GB" sz="1400" b="0" dirty="0">
                <a:solidFill>
                  <a:srgbClr val="D4D4D4"/>
                </a:solidFill>
                <a:effectLst/>
                <a:latin typeface="Consolas" panose="020B0609020204030204" pitchFamily="49" charset="0"/>
              </a:rPr>
              <a:t>&amp;</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rhs</a:t>
            </a:r>
            <a:r>
              <a:rPr lang="en-GB" sz="1400" b="0" dirty="0">
                <a:solidFill>
                  <a:srgbClr val="FFFFFF"/>
                </a:solidFill>
                <a:effectLst/>
                <a:latin typeface="Consolas" panose="020B0609020204030204" pitchFamily="49" charset="0"/>
              </a:rPr>
              <a:t>) {</a:t>
            </a:r>
          </a:p>
          <a:p>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std</a:t>
            </a:r>
            <a:r>
              <a:rPr lang="en-GB" sz="1400" b="0" dirty="0">
                <a:solidFill>
                  <a:srgbClr val="FFFFFF"/>
                </a:solidFill>
                <a:effectLst/>
                <a:latin typeface="Consolas" panose="020B0609020204030204" pitchFamily="49" charset="0"/>
              </a:rPr>
              <a:t>::</a:t>
            </a:r>
            <a:r>
              <a:rPr lang="en-GB" sz="1400" b="0" dirty="0" err="1">
                <a:solidFill>
                  <a:srgbClr val="FFFFFF"/>
                </a:solidFill>
                <a:effectLst/>
                <a:latin typeface="Consolas" panose="020B0609020204030204" pitchFamily="49" charset="0"/>
              </a:rPr>
              <a:t>cout</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&lt;&lt;</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rhs</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&lt;&lt;</a:t>
            </a:r>
            <a:r>
              <a:rPr lang="en-GB" sz="1400" b="0" dirty="0">
                <a:solidFill>
                  <a:srgbClr val="FFFFFF"/>
                </a:solidFill>
                <a:effectLst/>
                <a:latin typeface="Consolas" panose="020B0609020204030204" pitchFamily="49" charset="0"/>
              </a:rPr>
              <a:t> </a:t>
            </a:r>
            <a:r>
              <a:rPr lang="en-GB" sz="1400" b="0" dirty="0">
                <a:solidFill>
                  <a:srgbClr val="CE9178"/>
                </a:solidFill>
                <a:effectLst/>
                <a:latin typeface="Consolas" panose="020B0609020204030204" pitchFamily="49" charset="0"/>
              </a:rPr>
              <a:t>" copied"</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&lt;&lt;</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std</a:t>
            </a:r>
            <a:r>
              <a:rPr lang="en-GB" sz="1400" b="0" dirty="0">
                <a:solidFill>
                  <a:srgbClr val="FFFFFF"/>
                </a:solidFill>
                <a:effectLst/>
                <a:latin typeface="Consolas" panose="020B0609020204030204" pitchFamily="49" charset="0"/>
              </a:rPr>
              <a:t>::</a:t>
            </a:r>
            <a:r>
              <a:rPr lang="en-GB" sz="1400" b="0" dirty="0" err="1">
                <a:solidFill>
                  <a:srgbClr val="FFFFFF"/>
                </a:solidFill>
                <a:effectLst/>
                <a:latin typeface="Consolas" panose="020B0609020204030204" pitchFamily="49" charset="0"/>
              </a:rPr>
              <a:t>endl</a:t>
            </a:r>
            <a:r>
              <a:rPr lang="en-GB" sz="1400" b="0" dirty="0">
                <a:solidFill>
                  <a:srgbClr val="FFFFFF"/>
                </a:solidFill>
                <a:effectLst/>
                <a:latin typeface="Consolas" panose="020B0609020204030204" pitchFamily="49" charset="0"/>
              </a:rPr>
              <a:t>;</a:t>
            </a:r>
          </a:p>
          <a:p>
            <a:r>
              <a:rPr lang="en-GB" sz="1400" b="0" dirty="0">
                <a:solidFill>
                  <a:srgbClr val="FFFFFF"/>
                </a:solidFill>
                <a:effectLst/>
                <a:latin typeface="Consolas" panose="020B0609020204030204" pitchFamily="49" charset="0"/>
              </a:rPr>
              <a:t>    _size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rhs</a:t>
            </a:r>
            <a:r>
              <a:rPr lang="en-GB" sz="1400" b="0" dirty="0">
                <a:solidFill>
                  <a:srgbClr val="FFFFFF"/>
                </a:solidFill>
                <a:effectLst/>
                <a:latin typeface="Consolas" panose="020B0609020204030204" pitchFamily="49" charset="0"/>
              </a:rPr>
              <a:t>.</a:t>
            </a:r>
            <a:r>
              <a:rPr lang="en-GB" sz="1400" b="0" dirty="0">
                <a:solidFill>
                  <a:srgbClr val="9CDCFE"/>
                </a:solidFill>
                <a:effectLst/>
                <a:latin typeface="Consolas" panose="020B0609020204030204" pitchFamily="49" charset="0"/>
              </a:rPr>
              <a:t>_size</a:t>
            </a:r>
            <a:r>
              <a:rPr lang="en-GB" sz="1400" b="0" dirty="0">
                <a:solidFill>
                  <a:srgbClr val="FFFFFF"/>
                </a:solidFill>
                <a:effectLst/>
                <a:latin typeface="Consolas" panose="020B0609020204030204" pitchFamily="49" charset="0"/>
              </a:rPr>
              <a:t>;</a:t>
            </a:r>
          </a:p>
          <a:p>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if</a:t>
            </a:r>
            <a:r>
              <a:rPr lang="en-GB" sz="1400" b="0" dirty="0">
                <a:solidFill>
                  <a:srgbClr val="FFFFFF"/>
                </a:solidFill>
                <a:effectLst/>
                <a:latin typeface="Consolas" panose="020B0609020204030204" pitchFamily="49" charset="0"/>
              </a:rPr>
              <a:t> (_size </a:t>
            </a:r>
            <a:r>
              <a:rPr lang="en-GB" sz="1400" b="0" dirty="0">
                <a:solidFill>
                  <a:srgbClr val="D4D4D4"/>
                </a:solidFill>
                <a:effectLst/>
                <a:latin typeface="Consolas" panose="020B0609020204030204" pitchFamily="49" charset="0"/>
              </a:rPr>
              <a:t>&gt;</a:t>
            </a:r>
            <a:r>
              <a:rPr lang="en-GB" sz="1400" b="0" dirty="0">
                <a:solidFill>
                  <a:srgbClr val="FFFFFF"/>
                </a:solidFill>
                <a:effectLst/>
                <a:latin typeface="Consolas" panose="020B0609020204030204" pitchFamily="49" charset="0"/>
              </a:rPr>
              <a:t> _capacity) </a:t>
            </a:r>
            <a:r>
              <a:rPr lang="en-GB" sz="1400" b="0" dirty="0">
                <a:solidFill>
                  <a:srgbClr val="DCDCAA"/>
                </a:solidFill>
                <a:effectLst/>
                <a:latin typeface="Consolas" panose="020B0609020204030204" pitchFamily="49" charset="0"/>
              </a:rPr>
              <a:t>reserve</a:t>
            </a:r>
            <a:r>
              <a:rPr lang="en-GB" sz="1400" b="0" dirty="0">
                <a:solidFill>
                  <a:srgbClr val="FFFFFF"/>
                </a:solidFill>
                <a:effectLst/>
                <a:latin typeface="Consolas" panose="020B0609020204030204" pitchFamily="49" charset="0"/>
              </a:rPr>
              <a:t>(_size);</a:t>
            </a:r>
          </a:p>
          <a:p>
            <a:r>
              <a:rPr lang="en-GB" sz="1400" b="0" dirty="0">
                <a:solidFill>
                  <a:srgbClr val="FFFFFF"/>
                </a:solidFill>
                <a:effectLst/>
                <a:latin typeface="Consolas" panose="020B0609020204030204" pitchFamily="49" charset="0"/>
              </a:rPr>
              <a:t>    </a:t>
            </a:r>
            <a:r>
              <a:rPr lang="en-GB" sz="1400" b="0" dirty="0" err="1">
                <a:solidFill>
                  <a:srgbClr val="DCDCAA"/>
                </a:solidFill>
                <a:effectLst/>
                <a:latin typeface="Consolas" panose="020B0609020204030204" pitchFamily="49" charset="0"/>
              </a:rPr>
              <a:t>strncpy</a:t>
            </a:r>
            <a:r>
              <a:rPr lang="en-GB" sz="1400" b="0" dirty="0">
                <a:solidFill>
                  <a:srgbClr val="FFFFFF"/>
                </a:solidFill>
                <a:effectLst/>
                <a:latin typeface="Consolas" panose="020B0609020204030204" pitchFamily="49" charset="0"/>
              </a:rPr>
              <a:t>(_body, </a:t>
            </a:r>
            <a:r>
              <a:rPr lang="en-GB" sz="1400" b="0" dirty="0" err="1">
                <a:solidFill>
                  <a:srgbClr val="9CDCFE"/>
                </a:solidFill>
                <a:effectLst/>
                <a:latin typeface="Consolas" panose="020B0609020204030204" pitchFamily="49" charset="0"/>
              </a:rPr>
              <a:t>rhs</a:t>
            </a:r>
            <a:r>
              <a:rPr lang="en-GB" sz="1400" b="0" dirty="0">
                <a:solidFill>
                  <a:srgbClr val="FFFFFF"/>
                </a:solidFill>
                <a:effectLst/>
                <a:latin typeface="Consolas" panose="020B0609020204030204" pitchFamily="49" charset="0"/>
              </a:rPr>
              <a:t>.</a:t>
            </a:r>
            <a:r>
              <a:rPr lang="en-GB" sz="1400" b="0" dirty="0">
                <a:solidFill>
                  <a:srgbClr val="9CDCFE"/>
                </a:solidFill>
                <a:effectLst/>
                <a:latin typeface="Consolas" panose="020B0609020204030204" pitchFamily="49" charset="0"/>
              </a:rPr>
              <a:t>_body</a:t>
            </a:r>
            <a:r>
              <a:rPr lang="en-GB" sz="1400" b="0" dirty="0">
                <a:solidFill>
                  <a:srgbClr val="FFFFFF"/>
                </a:solidFill>
                <a:effectLst/>
                <a:latin typeface="Consolas" panose="020B0609020204030204" pitchFamily="49" charset="0"/>
              </a:rPr>
              <a:t>, _size);</a:t>
            </a:r>
          </a:p>
          <a:p>
            <a:r>
              <a:rPr lang="en-GB" sz="1400" b="0" dirty="0">
                <a:solidFill>
                  <a:srgbClr val="FFFFFF"/>
                </a:solidFill>
                <a:effectLst/>
                <a:latin typeface="Consolas" panose="020B0609020204030204" pitchFamily="49" charset="0"/>
              </a:rPr>
              <a:t>}</a:t>
            </a:r>
          </a:p>
          <a:p>
            <a:br>
              <a:rPr lang="en-GB" sz="1400" b="0" dirty="0">
                <a:solidFill>
                  <a:srgbClr val="FFFFFF"/>
                </a:solidFill>
                <a:effectLst/>
                <a:latin typeface="Consolas" panose="020B0609020204030204" pitchFamily="49" charset="0"/>
              </a:rPr>
            </a:br>
            <a:r>
              <a:rPr lang="en-GB" sz="1400" b="0" dirty="0">
                <a:solidFill>
                  <a:srgbClr val="569CD6"/>
                </a:solidFill>
                <a:effectLst/>
                <a:latin typeface="Consolas" panose="020B0609020204030204" pitchFamily="49" charset="0"/>
              </a:rPr>
              <a:t>inline</a:t>
            </a:r>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void</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String</a:t>
            </a:r>
            <a:r>
              <a:rPr lang="en-GB" sz="1400" b="0" dirty="0">
                <a:solidFill>
                  <a:srgbClr val="FFFFFF"/>
                </a:solidFill>
                <a:effectLst/>
                <a:latin typeface="Consolas" panose="020B0609020204030204" pitchFamily="49" charset="0"/>
              </a:rPr>
              <a:t>::</a:t>
            </a:r>
            <a:r>
              <a:rPr lang="en-GB" sz="1400" b="0" dirty="0">
                <a:solidFill>
                  <a:srgbClr val="DCDCAA"/>
                </a:solidFill>
                <a:effectLst/>
                <a:latin typeface="Consolas" panose="020B0609020204030204" pitchFamily="49" charset="0"/>
              </a:rPr>
              <a:t>reserve</a:t>
            </a:r>
            <a:r>
              <a:rPr lang="en-GB" sz="1400" b="0" dirty="0">
                <a:solidFill>
                  <a:srgbClr val="FFFFFF"/>
                </a:solidFill>
                <a:effectLst/>
                <a:latin typeface="Consolas" panose="020B0609020204030204" pitchFamily="49" charset="0"/>
              </a:rPr>
              <a:t>(</a:t>
            </a:r>
            <a:r>
              <a:rPr lang="en-GB" sz="1400" b="0" dirty="0" err="1">
                <a:solidFill>
                  <a:srgbClr val="569CD6"/>
                </a:solidFill>
                <a:effectLst/>
                <a:latin typeface="Consolas" panose="020B0609020204030204" pitchFamily="49" charset="0"/>
              </a:rPr>
              <a:t>size_t</a:t>
            </a:r>
            <a:r>
              <a:rPr lang="en-GB" sz="1400" b="0" dirty="0">
                <a:solidFill>
                  <a:srgbClr val="FFFFFF"/>
                </a:solidFill>
                <a:effectLst/>
                <a:latin typeface="Consolas" panose="020B0609020204030204" pitchFamily="49" charset="0"/>
              </a:rPr>
              <a:t> </a:t>
            </a:r>
            <a:r>
              <a:rPr lang="en-GB" sz="1400" b="0" dirty="0">
                <a:solidFill>
                  <a:srgbClr val="9CDCFE"/>
                </a:solidFill>
                <a:effectLst/>
                <a:latin typeface="Consolas" panose="020B0609020204030204" pitchFamily="49" charset="0"/>
              </a:rPr>
              <a:t>capacity</a:t>
            </a:r>
            <a:r>
              <a:rPr lang="en-GB" sz="1400" b="0" dirty="0">
                <a:solidFill>
                  <a:srgbClr val="FFFFFF"/>
                </a:solidFill>
                <a:effectLst/>
                <a:latin typeface="Consolas" panose="020B0609020204030204" pitchFamily="49" charset="0"/>
              </a:rPr>
              <a:t>) {</a:t>
            </a:r>
          </a:p>
          <a:p>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std</a:t>
            </a:r>
            <a:r>
              <a:rPr lang="en-GB" sz="1400" b="0" dirty="0">
                <a:solidFill>
                  <a:srgbClr val="FFFFFF"/>
                </a:solidFill>
                <a:effectLst/>
                <a:latin typeface="Consolas" panose="020B0609020204030204" pitchFamily="49" charset="0"/>
              </a:rPr>
              <a:t>::</a:t>
            </a:r>
            <a:r>
              <a:rPr lang="en-GB" sz="1400" b="0" dirty="0" err="1">
                <a:solidFill>
                  <a:srgbClr val="FFFFFF"/>
                </a:solidFill>
                <a:effectLst/>
                <a:latin typeface="Consolas" panose="020B0609020204030204" pitchFamily="49" charset="0"/>
              </a:rPr>
              <a:t>cout</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&lt;&lt;</a:t>
            </a:r>
            <a:r>
              <a:rPr lang="en-GB" sz="1400" b="0" dirty="0">
                <a:solidFill>
                  <a:srgbClr val="FFFFFF"/>
                </a:solidFill>
                <a:effectLst/>
                <a:latin typeface="Consolas" panose="020B0609020204030204" pitchFamily="49" charset="0"/>
              </a:rPr>
              <a:t> </a:t>
            </a:r>
            <a:r>
              <a:rPr lang="en-GB" sz="1400" b="0" dirty="0">
                <a:solidFill>
                  <a:srgbClr val="CE9178"/>
                </a:solidFill>
                <a:effectLst/>
                <a:latin typeface="Consolas" panose="020B0609020204030204" pitchFamily="49" charset="0"/>
              </a:rPr>
              <a:t>"String allocated: "</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&lt;&lt;</a:t>
            </a:r>
            <a:r>
              <a:rPr lang="en-GB" sz="1400" b="0" dirty="0">
                <a:solidFill>
                  <a:srgbClr val="FFFFFF"/>
                </a:solidFill>
                <a:effectLst/>
                <a:latin typeface="Consolas" panose="020B0609020204030204" pitchFamily="49" charset="0"/>
              </a:rPr>
              <a:t> capacity </a:t>
            </a:r>
            <a:r>
              <a:rPr lang="en-GB" sz="1400" b="0" dirty="0">
                <a:solidFill>
                  <a:srgbClr val="D4D4D4"/>
                </a:solidFill>
                <a:effectLst/>
                <a:latin typeface="Consolas" panose="020B0609020204030204" pitchFamily="49" charset="0"/>
              </a:rPr>
              <a:t>&lt;&lt;</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std</a:t>
            </a:r>
            <a:r>
              <a:rPr lang="en-GB" sz="1400" b="0" dirty="0">
                <a:solidFill>
                  <a:srgbClr val="FFFFFF"/>
                </a:solidFill>
                <a:effectLst/>
                <a:latin typeface="Consolas" panose="020B0609020204030204" pitchFamily="49" charset="0"/>
              </a:rPr>
              <a:t>::</a:t>
            </a:r>
            <a:r>
              <a:rPr lang="en-GB" sz="1400" b="0" dirty="0" err="1">
                <a:solidFill>
                  <a:srgbClr val="FFFFFF"/>
                </a:solidFill>
                <a:effectLst/>
                <a:latin typeface="Consolas" panose="020B0609020204030204" pitchFamily="49" charset="0"/>
              </a:rPr>
              <a:t>endl</a:t>
            </a:r>
            <a:r>
              <a:rPr lang="en-GB" sz="1400" b="0" dirty="0">
                <a:solidFill>
                  <a:srgbClr val="FFFFFF"/>
                </a:solidFill>
                <a:effectLst/>
                <a:latin typeface="Consolas" panose="020B0609020204030204" pitchFamily="49" charset="0"/>
              </a:rPr>
              <a:t>;</a:t>
            </a:r>
          </a:p>
          <a:p>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auto</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temp_body</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new</a:t>
            </a:r>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char</a:t>
            </a:r>
            <a:r>
              <a:rPr lang="en-GB" sz="1400" b="0" dirty="0">
                <a:solidFill>
                  <a:srgbClr val="FFFFFF"/>
                </a:solidFill>
                <a:effectLst/>
                <a:latin typeface="Consolas" panose="020B0609020204030204" pitchFamily="49" charset="0"/>
              </a:rPr>
              <a:t>[capacity];</a:t>
            </a:r>
            <a:r>
              <a:rPr lang="en-GB" sz="1400" b="0" dirty="0">
                <a:solidFill>
                  <a:srgbClr val="7CA668"/>
                </a:solidFill>
                <a:effectLst/>
                <a:latin typeface="Consolas" panose="020B0609020204030204" pitchFamily="49" charset="0"/>
              </a:rPr>
              <a:t> // exception-safe allocate before delete</a:t>
            </a:r>
            <a:endParaRPr lang="en-GB" sz="1400" b="0" dirty="0">
              <a:solidFill>
                <a:srgbClr val="FFFFFF"/>
              </a:solidFill>
              <a:effectLst/>
              <a:latin typeface="Consolas" panose="020B0609020204030204" pitchFamily="49" charset="0"/>
            </a:endParaRPr>
          </a:p>
          <a:p>
            <a:r>
              <a:rPr lang="en-GB" sz="1400" b="0" dirty="0">
                <a:solidFill>
                  <a:srgbClr val="FFFFFF"/>
                </a:solidFill>
                <a:effectLst/>
                <a:latin typeface="Consolas" panose="020B0609020204030204" pitchFamily="49" charset="0"/>
              </a:rPr>
              <a:t>    </a:t>
            </a:r>
            <a:r>
              <a:rPr lang="en-GB" sz="1400" b="0" dirty="0">
                <a:solidFill>
                  <a:srgbClr val="DCDCAA"/>
                </a:solidFill>
                <a:effectLst/>
                <a:latin typeface="Consolas" panose="020B0609020204030204" pitchFamily="49" charset="0"/>
              </a:rPr>
              <a:t>deallocate</a:t>
            </a:r>
            <a:r>
              <a:rPr lang="en-GB" sz="1400" b="0" dirty="0">
                <a:solidFill>
                  <a:srgbClr val="FFFFFF"/>
                </a:solidFill>
                <a:effectLst/>
                <a:latin typeface="Consolas" panose="020B0609020204030204" pitchFamily="49" charset="0"/>
              </a:rPr>
              <a:t>();</a:t>
            </a:r>
          </a:p>
          <a:p>
            <a:r>
              <a:rPr lang="en-GB" sz="1400" b="0" dirty="0">
                <a:solidFill>
                  <a:srgbClr val="FFFFFF"/>
                </a:solidFill>
                <a:effectLst/>
                <a:latin typeface="Consolas" panose="020B0609020204030204" pitchFamily="49" charset="0"/>
              </a:rPr>
              <a:t>    _body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err="1">
                <a:solidFill>
                  <a:srgbClr val="FFFFFF"/>
                </a:solidFill>
                <a:effectLst/>
                <a:latin typeface="Consolas" panose="020B0609020204030204" pitchFamily="49" charset="0"/>
              </a:rPr>
              <a:t>temp_body</a:t>
            </a:r>
            <a:r>
              <a:rPr lang="en-GB" sz="1400" b="0" dirty="0">
                <a:solidFill>
                  <a:srgbClr val="FFFFFF"/>
                </a:solidFill>
                <a:effectLst/>
                <a:latin typeface="Consolas" panose="020B0609020204030204" pitchFamily="49" charset="0"/>
              </a:rPr>
              <a:t>;</a:t>
            </a:r>
          </a:p>
          <a:p>
            <a:r>
              <a:rPr lang="en-GB" sz="1400" b="0" dirty="0">
                <a:solidFill>
                  <a:srgbClr val="FFFFFF"/>
                </a:solidFill>
                <a:effectLst/>
                <a:latin typeface="Consolas" panose="020B0609020204030204" pitchFamily="49" charset="0"/>
              </a:rPr>
              <a:t>    _capacity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capacity;</a:t>
            </a:r>
          </a:p>
          <a:p>
            <a:r>
              <a:rPr lang="en-GB" sz="1400" b="0" dirty="0">
                <a:solidFill>
                  <a:srgbClr val="FFFFFF"/>
                </a:solidFill>
                <a:effectLst/>
                <a:latin typeface="Consolas" panose="020B0609020204030204" pitchFamily="49" charset="0"/>
              </a:rPr>
              <a:t>}</a:t>
            </a:r>
          </a:p>
          <a:p>
            <a:br>
              <a:rPr lang="en-GB" sz="1400" b="0" dirty="0">
                <a:solidFill>
                  <a:srgbClr val="FFFFFF"/>
                </a:solidFill>
                <a:effectLst/>
                <a:latin typeface="Consolas" panose="020B0609020204030204" pitchFamily="49" charset="0"/>
              </a:rPr>
            </a:br>
            <a:r>
              <a:rPr lang="en-GB" sz="1400" b="0" dirty="0">
                <a:solidFill>
                  <a:srgbClr val="569CD6"/>
                </a:solidFill>
                <a:effectLst/>
                <a:latin typeface="Consolas" panose="020B0609020204030204" pitchFamily="49" charset="0"/>
              </a:rPr>
              <a:t>inline</a:t>
            </a:r>
            <a:r>
              <a:rPr lang="en-GB" sz="1400" b="0" dirty="0">
                <a:solidFill>
                  <a:srgbClr val="FFFFFF"/>
                </a:solidFill>
                <a:effectLst/>
                <a:latin typeface="Consolas" panose="020B0609020204030204" pitchFamily="49" charset="0"/>
              </a:rPr>
              <a:t> </a:t>
            </a:r>
            <a:r>
              <a:rPr lang="en-GB" sz="1400" b="0" dirty="0">
                <a:solidFill>
                  <a:srgbClr val="569CD6"/>
                </a:solidFill>
                <a:effectLst/>
                <a:latin typeface="Consolas" panose="020B0609020204030204" pitchFamily="49" charset="0"/>
              </a:rPr>
              <a:t>void</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String</a:t>
            </a:r>
            <a:r>
              <a:rPr lang="en-GB" sz="1400" b="0" dirty="0">
                <a:solidFill>
                  <a:srgbClr val="FFFFFF"/>
                </a:solidFill>
                <a:effectLst/>
                <a:latin typeface="Consolas" panose="020B0609020204030204" pitchFamily="49" charset="0"/>
              </a:rPr>
              <a:t>::</a:t>
            </a:r>
            <a:r>
              <a:rPr lang="en-GB" sz="1400" b="0" dirty="0">
                <a:solidFill>
                  <a:srgbClr val="DCDCAA"/>
                </a:solidFill>
                <a:effectLst/>
                <a:latin typeface="Consolas" panose="020B0609020204030204" pitchFamily="49" charset="0"/>
              </a:rPr>
              <a:t>deallocate</a:t>
            </a:r>
            <a:r>
              <a:rPr lang="en-GB" sz="1400" b="0" dirty="0">
                <a:solidFill>
                  <a:srgbClr val="FFFFFF"/>
                </a:solidFill>
                <a:effectLst/>
                <a:latin typeface="Consolas" panose="020B0609020204030204" pitchFamily="49" charset="0"/>
              </a:rPr>
              <a:t>() {</a:t>
            </a:r>
          </a:p>
          <a:p>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if</a:t>
            </a:r>
            <a:r>
              <a:rPr lang="en-GB" sz="1400" b="0" dirty="0">
                <a:solidFill>
                  <a:srgbClr val="FFFFFF"/>
                </a:solidFill>
                <a:effectLst/>
                <a:latin typeface="Consolas" panose="020B0609020204030204" pitchFamily="49" charset="0"/>
              </a:rPr>
              <a:t> (_capacity </a:t>
            </a:r>
            <a:r>
              <a:rPr lang="en-GB" sz="1400" b="0" dirty="0">
                <a:solidFill>
                  <a:srgbClr val="D4D4D4"/>
                </a:solidFill>
                <a:effectLst/>
                <a:latin typeface="Consolas" panose="020B0609020204030204" pitchFamily="49" charset="0"/>
              </a:rPr>
              <a:t>&gt;</a:t>
            </a:r>
            <a:r>
              <a:rPr lang="en-GB" sz="1400" b="0" dirty="0">
                <a:solidFill>
                  <a:srgbClr val="FFFFFF"/>
                </a:solidFill>
                <a:effectLst/>
                <a:latin typeface="Consolas" panose="020B0609020204030204" pitchFamily="49" charset="0"/>
              </a:rPr>
              <a:t> </a:t>
            </a:r>
            <a:r>
              <a:rPr lang="en-GB" sz="1400" b="0" dirty="0">
                <a:solidFill>
                  <a:srgbClr val="B5CEA8"/>
                </a:solidFill>
                <a:effectLst/>
                <a:latin typeface="Consolas" panose="020B0609020204030204" pitchFamily="49" charset="0"/>
              </a:rPr>
              <a:t>0</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std</a:t>
            </a:r>
            <a:r>
              <a:rPr lang="en-GB" sz="1400" b="0" dirty="0">
                <a:solidFill>
                  <a:srgbClr val="FFFFFF"/>
                </a:solidFill>
                <a:effectLst/>
                <a:latin typeface="Consolas" panose="020B0609020204030204" pitchFamily="49" charset="0"/>
              </a:rPr>
              <a:t>::</a:t>
            </a:r>
            <a:r>
              <a:rPr lang="en-GB" sz="1400" b="0" dirty="0" err="1">
                <a:solidFill>
                  <a:srgbClr val="FFFFFF"/>
                </a:solidFill>
                <a:effectLst/>
                <a:latin typeface="Consolas" panose="020B0609020204030204" pitchFamily="49" charset="0"/>
              </a:rPr>
              <a:t>cout</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&lt;&lt;</a:t>
            </a:r>
            <a:r>
              <a:rPr lang="en-GB" sz="1400" b="0" dirty="0">
                <a:solidFill>
                  <a:srgbClr val="FFFFFF"/>
                </a:solidFill>
                <a:effectLst/>
                <a:latin typeface="Consolas" panose="020B0609020204030204" pitchFamily="49" charset="0"/>
              </a:rPr>
              <a:t> _body </a:t>
            </a:r>
            <a:r>
              <a:rPr lang="en-GB" sz="1400" b="0" dirty="0">
                <a:solidFill>
                  <a:srgbClr val="D4D4D4"/>
                </a:solidFill>
                <a:effectLst/>
                <a:latin typeface="Consolas" panose="020B0609020204030204" pitchFamily="49" charset="0"/>
              </a:rPr>
              <a:t>&lt;&lt;</a:t>
            </a:r>
            <a:r>
              <a:rPr lang="en-GB" sz="1400" b="0" dirty="0">
                <a:solidFill>
                  <a:srgbClr val="FFFFFF"/>
                </a:solidFill>
                <a:effectLst/>
                <a:latin typeface="Consolas" panose="020B0609020204030204" pitchFamily="49" charset="0"/>
              </a:rPr>
              <a:t> </a:t>
            </a:r>
            <a:r>
              <a:rPr lang="en-GB" sz="1400" b="0" dirty="0">
                <a:solidFill>
                  <a:srgbClr val="CE9178"/>
                </a:solidFill>
                <a:effectLst/>
                <a:latin typeface="Consolas" panose="020B0609020204030204" pitchFamily="49" charset="0"/>
              </a:rPr>
              <a:t>" deleted"</a:t>
            </a:r>
            <a:r>
              <a:rPr lang="en-GB" sz="1400" b="0" dirty="0">
                <a:solidFill>
                  <a:srgbClr val="FFFFFF"/>
                </a:solidFill>
                <a:effectLst/>
                <a:latin typeface="Consolas" panose="020B0609020204030204" pitchFamily="49" charset="0"/>
              </a:rPr>
              <a:t> </a:t>
            </a:r>
            <a:r>
              <a:rPr lang="en-GB" sz="1400" b="0" dirty="0">
                <a:solidFill>
                  <a:srgbClr val="D4D4D4"/>
                </a:solidFill>
                <a:effectLst/>
                <a:latin typeface="Consolas" panose="020B0609020204030204" pitchFamily="49" charset="0"/>
              </a:rPr>
              <a:t>&lt;&lt;</a:t>
            </a:r>
            <a:r>
              <a:rPr lang="en-GB" sz="1400" b="0" dirty="0">
                <a:solidFill>
                  <a:srgbClr val="FFFFFF"/>
                </a:solidFill>
                <a:effectLst/>
                <a:latin typeface="Consolas" panose="020B0609020204030204" pitchFamily="49" charset="0"/>
              </a:rPr>
              <a:t> </a:t>
            </a:r>
            <a:r>
              <a:rPr lang="en-GB" sz="1400" b="0" dirty="0">
                <a:solidFill>
                  <a:srgbClr val="4EC9B0"/>
                </a:solidFill>
                <a:effectLst/>
                <a:latin typeface="Consolas" panose="020B0609020204030204" pitchFamily="49" charset="0"/>
              </a:rPr>
              <a:t>std</a:t>
            </a:r>
            <a:r>
              <a:rPr lang="en-GB" sz="1400" b="0" dirty="0">
                <a:solidFill>
                  <a:srgbClr val="FFFFFF"/>
                </a:solidFill>
                <a:effectLst/>
                <a:latin typeface="Consolas" panose="020B0609020204030204" pitchFamily="49" charset="0"/>
              </a:rPr>
              <a:t>::</a:t>
            </a:r>
            <a:r>
              <a:rPr lang="en-GB" sz="1400" b="0" dirty="0" err="1">
                <a:solidFill>
                  <a:srgbClr val="FFFFFF"/>
                </a:solidFill>
                <a:effectLst/>
                <a:latin typeface="Consolas" panose="020B0609020204030204" pitchFamily="49" charset="0"/>
              </a:rPr>
              <a:t>endl</a:t>
            </a:r>
            <a:r>
              <a:rPr lang="en-GB" sz="1400" b="0" dirty="0">
                <a:solidFill>
                  <a:srgbClr val="FFFFFF"/>
                </a:solidFill>
                <a:effectLst/>
                <a:latin typeface="Consolas" panose="020B0609020204030204" pitchFamily="49" charset="0"/>
              </a:rPr>
              <a:t>;</a:t>
            </a:r>
          </a:p>
          <a:p>
            <a:r>
              <a:rPr lang="en-GB" sz="1400" b="0" dirty="0">
                <a:solidFill>
                  <a:srgbClr val="FFFFFF"/>
                </a:solidFill>
                <a:effectLst/>
                <a:latin typeface="Consolas" panose="020B0609020204030204" pitchFamily="49" charset="0"/>
              </a:rPr>
              <a:t>    </a:t>
            </a:r>
            <a:r>
              <a:rPr lang="en-GB" sz="1400" b="0" dirty="0">
                <a:solidFill>
                  <a:srgbClr val="C586C0"/>
                </a:solidFill>
                <a:effectLst/>
                <a:latin typeface="Consolas" panose="020B0609020204030204" pitchFamily="49" charset="0"/>
              </a:rPr>
              <a:t>delete[]</a:t>
            </a:r>
            <a:r>
              <a:rPr lang="en-GB" sz="1400" b="0" dirty="0">
                <a:solidFill>
                  <a:srgbClr val="FFFFFF"/>
                </a:solidFill>
                <a:effectLst/>
                <a:latin typeface="Consolas" panose="020B0609020204030204" pitchFamily="49" charset="0"/>
              </a:rPr>
              <a:t> _body;</a:t>
            </a:r>
          </a:p>
          <a:p>
            <a:r>
              <a:rPr lang="en-GB" sz="1400" b="0" dirty="0">
                <a:solidFill>
                  <a:srgbClr val="FFFFFF"/>
                </a:solidFill>
                <a:effectLst/>
                <a:latin typeface="Consolas" panose="020B0609020204030204" pitchFamily="49" charset="0"/>
              </a:rPr>
              <a:t>    _body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err="1">
                <a:solidFill>
                  <a:srgbClr val="569CD6"/>
                </a:solidFill>
                <a:effectLst/>
                <a:latin typeface="Consolas" panose="020B0609020204030204" pitchFamily="49" charset="0"/>
              </a:rPr>
              <a:t>nullptr</a:t>
            </a:r>
            <a:r>
              <a:rPr lang="en-GB" sz="1400" b="0" dirty="0">
                <a:solidFill>
                  <a:srgbClr val="FFFFFF"/>
                </a:solidFill>
                <a:effectLst/>
                <a:latin typeface="Consolas" panose="020B0609020204030204" pitchFamily="49" charset="0"/>
              </a:rPr>
              <a:t>;</a:t>
            </a:r>
          </a:p>
          <a:p>
            <a:r>
              <a:rPr lang="en-GB" sz="1400" b="0" dirty="0">
                <a:solidFill>
                  <a:srgbClr val="FFFFFF"/>
                </a:solidFill>
                <a:effectLst/>
                <a:latin typeface="Consolas" panose="020B0609020204030204" pitchFamily="49" charset="0"/>
              </a:rPr>
              <a:t>    _capacity </a:t>
            </a:r>
            <a:r>
              <a:rPr lang="en-GB" sz="1400" b="0" dirty="0">
                <a:solidFill>
                  <a:srgbClr val="D4D4D4"/>
                </a:solidFill>
                <a:effectLst/>
                <a:latin typeface="Consolas" panose="020B0609020204030204" pitchFamily="49" charset="0"/>
              </a:rPr>
              <a:t>=</a:t>
            </a:r>
            <a:r>
              <a:rPr lang="en-GB" sz="1400" b="0" dirty="0">
                <a:solidFill>
                  <a:srgbClr val="FFFFFF"/>
                </a:solidFill>
                <a:effectLst/>
                <a:latin typeface="Consolas" panose="020B0609020204030204" pitchFamily="49" charset="0"/>
              </a:rPr>
              <a:t> </a:t>
            </a:r>
            <a:r>
              <a:rPr lang="en-GB" sz="1400" b="0" dirty="0">
                <a:solidFill>
                  <a:srgbClr val="B5CEA8"/>
                </a:solidFill>
                <a:effectLst/>
                <a:latin typeface="Consolas" panose="020B0609020204030204" pitchFamily="49" charset="0"/>
              </a:rPr>
              <a:t>0</a:t>
            </a:r>
            <a:r>
              <a:rPr lang="en-GB" sz="1400" b="0" dirty="0">
                <a:solidFill>
                  <a:srgbClr val="FFFFFF"/>
                </a:solidFill>
                <a:effectLst/>
                <a:latin typeface="Consolas" panose="020B0609020204030204" pitchFamily="49" charset="0"/>
              </a:rPr>
              <a:t>;</a:t>
            </a:r>
          </a:p>
          <a:p>
            <a:r>
              <a:rPr lang="en-GB" sz="1400" b="0" dirty="0">
                <a:solidFill>
                  <a:srgbClr val="FFFFFF"/>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8267F529-D708-5DF0-8DC1-2200DEA5A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2428" y="383683"/>
            <a:ext cx="409575"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822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04EF4B-BE42-ED3F-3C7B-2BC10293AAE1}"/>
              </a:ext>
            </a:extLst>
          </p:cNvPr>
          <p:cNvSpPr>
            <a:spLocks noGrp="1"/>
          </p:cNvSpPr>
          <p:nvPr>
            <p:ph type="body" sz="quarter" idx="10"/>
          </p:nvPr>
        </p:nvSpPr>
        <p:spPr/>
        <p:txBody>
          <a:bodyPr/>
          <a:lstStyle/>
          <a:p>
            <a:r>
              <a:rPr lang="en-GB" cap="none" dirty="0"/>
              <a:t>Temporary Strings Copied</a:t>
            </a:r>
          </a:p>
        </p:txBody>
      </p:sp>
      <p:sp>
        <p:nvSpPr>
          <p:cNvPr id="3" name="Text Placeholder 2">
            <a:extLst>
              <a:ext uri="{FF2B5EF4-FFF2-40B4-BE49-F238E27FC236}">
                <a16:creationId xmlns:a16="http://schemas.microsoft.com/office/drawing/2014/main" id="{C1A9CAEB-A220-37A7-766C-DBB694E13C10}"/>
              </a:ext>
            </a:extLst>
          </p:cNvPr>
          <p:cNvSpPr>
            <a:spLocks noGrp="1"/>
          </p:cNvSpPr>
          <p:nvPr>
            <p:ph type="body" sz="quarter" idx="15"/>
          </p:nvPr>
        </p:nvSpPr>
        <p:spPr>
          <a:xfrm>
            <a:off x="4558781" y="3118742"/>
            <a:ext cx="6897345" cy="1547151"/>
          </a:xfrm>
        </p:spPr>
        <p:txBody>
          <a:bodyPr/>
          <a:lstStyle/>
          <a:p>
            <a:r>
              <a:rPr lang="en-US" b="1" dirty="0"/>
              <a:t>Things to consider:</a:t>
            </a:r>
          </a:p>
          <a:p>
            <a:pPr marL="285750" indent="-285750">
              <a:buFont typeface="Arial" panose="020B0604020202020204" pitchFamily="34" charset="0"/>
              <a:buChar char="•"/>
            </a:pPr>
            <a:r>
              <a:rPr lang="en-US" b="1" dirty="0"/>
              <a:t>Why are there two allocations?</a:t>
            </a:r>
          </a:p>
          <a:p>
            <a:pPr marL="285750" indent="-285750">
              <a:buFont typeface="Arial" panose="020B0604020202020204" pitchFamily="34" charset="0"/>
              <a:buChar char="•"/>
            </a:pPr>
            <a:r>
              <a:rPr lang="en-US" b="1" dirty="0"/>
              <a:t>Why is the string deleted?</a:t>
            </a:r>
            <a:endParaRPr lang="en-GB" b="1" dirty="0"/>
          </a:p>
        </p:txBody>
      </p:sp>
      <p:sp>
        <p:nvSpPr>
          <p:cNvPr id="4" name="TextBox 3">
            <a:extLst>
              <a:ext uri="{FF2B5EF4-FFF2-40B4-BE49-F238E27FC236}">
                <a16:creationId xmlns:a16="http://schemas.microsoft.com/office/drawing/2014/main" id="{E33FB418-433B-62AB-B5BE-FD485024BA55}"/>
              </a:ext>
            </a:extLst>
          </p:cNvPr>
          <p:cNvSpPr txBox="1"/>
          <p:nvPr/>
        </p:nvSpPr>
        <p:spPr>
          <a:xfrm>
            <a:off x="4558782" y="383683"/>
            <a:ext cx="6897344" cy="831163"/>
          </a:xfrm>
          <a:prstGeom prst="rect">
            <a:avLst/>
          </a:prstGeom>
          <a:solidFill>
            <a:srgbClr val="000000"/>
          </a:solidFill>
        </p:spPr>
        <p:txBody>
          <a:bodyPr wrap="square" anchor="ctr">
            <a:noAutofit/>
          </a:bodyPr>
          <a:lstStyle/>
          <a:p>
            <a:r>
              <a:rPr lang="en-US" b="0" dirty="0">
                <a:solidFill>
                  <a:srgbClr val="569CD6"/>
                </a:solidFill>
                <a:effectLst/>
                <a:latin typeface="Consolas" panose="020B0609020204030204" pitchFamily="49" charset="0"/>
              </a:rPr>
              <a:t>auto</a:t>
            </a:r>
            <a:r>
              <a:rPr lang="en-US" b="0" dirty="0">
                <a:solidFill>
                  <a:srgbClr val="FFFFFF"/>
                </a:solidFill>
                <a:effectLst/>
                <a:latin typeface="Consolas" panose="020B0609020204030204" pitchFamily="49" charset="0"/>
              </a:rPr>
              <a:t> </a:t>
            </a:r>
            <a:r>
              <a:rPr lang="en-US" b="0" dirty="0" err="1">
                <a:solidFill>
                  <a:srgbClr val="FFFFFF"/>
                </a:solidFill>
                <a:effectLst/>
                <a:latin typeface="Consolas" panose="020B0609020204030204" pitchFamily="49" charset="0"/>
              </a:rPr>
              <a:t>myV</a:t>
            </a:r>
            <a:r>
              <a:rPr lang="en-US" b="0" dirty="0">
                <a:solidFill>
                  <a:srgbClr val="FFFFFF"/>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FFFFFF"/>
                </a:solidFill>
                <a:effectLst/>
                <a:latin typeface="Consolas" panose="020B0609020204030204" pitchFamily="49" charset="0"/>
              </a:rPr>
              <a:t> </a:t>
            </a:r>
            <a:r>
              <a:rPr lang="en-US" b="0" dirty="0">
                <a:solidFill>
                  <a:srgbClr val="DCDCAA"/>
                </a:solidFill>
                <a:effectLst/>
                <a:latin typeface="Consolas" panose="020B0609020204030204" pitchFamily="49" charset="0"/>
              </a:rPr>
              <a:t>vector</a:t>
            </a:r>
            <a:r>
              <a:rPr lang="en-US" b="0" dirty="0">
                <a:solidFill>
                  <a:srgbClr val="FFFFFF"/>
                </a:solidFill>
                <a:effectLst/>
                <a:latin typeface="Consolas" panose="020B0609020204030204" pitchFamily="49" charset="0"/>
              </a:rPr>
              <a:t>&lt;</a:t>
            </a:r>
            <a:r>
              <a:rPr lang="en-US" b="0" dirty="0">
                <a:solidFill>
                  <a:srgbClr val="4EC9B0"/>
                </a:solidFill>
                <a:effectLst/>
                <a:latin typeface="Consolas" panose="020B0609020204030204" pitchFamily="49" charset="0"/>
              </a:rPr>
              <a:t>String</a:t>
            </a:r>
            <a:r>
              <a:rPr lang="en-US" b="0" dirty="0">
                <a:solidFill>
                  <a:srgbClr val="FFFFFF"/>
                </a:solidFill>
                <a:effectLst/>
                <a:latin typeface="Consolas" panose="020B0609020204030204" pitchFamily="49" charset="0"/>
              </a:rPr>
              <a:t>&gt;();</a:t>
            </a:r>
          </a:p>
          <a:p>
            <a:r>
              <a:rPr lang="en-US" b="0" dirty="0" err="1">
                <a:solidFill>
                  <a:srgbClr val="9CDCFE"/>
                </a:solidFill>
                <a:effectLst/>
                <a:latin typeface="Consolas" panose="020B0609020204030204" pitchFamily="49" charset="0"/>
              </a:rPr>
              <a:t>myV</a:t>
            </a:r>
            <a:r>
              <a:rPr lang="en-US" b="0" dirty="0" err="1">
                <a:solidFill>
                  <a:srgbClr val="FFFFFF"/>
                </a:solidFill>
                <a:effectLst/>
                <a:latin typeface="Consolas" panose="020B0609020204030204" pitchFamily="49" charset="0"/>
              </a:rPr>
              <a:t>.</a:t>
            </a:r>
            <a:r>
              <a:rPr lang="en-US" b="0" dirty="0" err="1">
                <a:solidFill>
                  <a:srgbClr val="DCDCAA"/>
                </a:solidFill>
                <a:effectLst/>
                <a:latin typeface="Consolas" panose="020B0609020204030204" pitchFamily="49" charset="0"/>
              </a:rPr>
              <a:t>push_back</a:t>
            </a:r>
            <a:r>
              <a:rPr lang="en-US" b="0" dirty="0">
                <a:solidFill>
                  <a:srgbClr val="FFFFFF"/>
                </a:solidFill>
                <a:effectLst/>
                <a:latin typeface="Consolas" panose="020B0609020204030204" pitchFamily="49" charset="0"/>
              </a:rPr>
              <a:t>(</a:t>
            </a:r>
            <a:r>
              <a:rPr lang="en-US" b="0" dirty="0">
                <a:solidFill>
                  <a:srgbClr val="CE9178"/>
                </a:solidFill>
                <a:effectLst/>
                <a:latin typeface="Consolas" panose="020B0609020204030204" pitchFamily="49" charset="0"/>
              </a:rPr>
              <a:t>"Hello"</a:t>
            </a:r>
            <a:r>
              <a:rPr lang="en-US" b="0" dirty="0">
                <a:solidFill>
                  <a:srgbClr val="FFFFFF"/>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8D0E1DCE-E030-8265-64DD-84FBF9FDF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2428" y="383683"/>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06F673-4B9B-56EE-0193-5BEB64C639B8}"/>
              </a:ext>
            </a:extLst>
          </p:cNvPr>
          <p:cNvSpPr txBox="1"/>
          <p:nvPr/>
        </p:nvSpPr>
        <p:spPr>
          <a:xfrm>
            <a:off x="4558782" y="1592755"/>
            <a:ext cx="6897344" cy="1200329"/>
          </a:xfrm>
          <a:prstGeom prst="rect">
            <a:avLst/>
          </a:prstGeom>
          <a:solidFill>
            <a:srgbClr val="000000"/>
          </a:solidFill>
        </p:spPr>
        <p:txBody>
          <a:bodyPr wrap="square">
            <a:spAutoFit/>
          </a:bodyPr>
          <a:lstStyle/>
          <a:p>
            <a:r>
              <a:rPr lang="en-US" b="0" dirty="0">
                <a:solidFill>
                  <a:srgbClr val="FFFFFF"/>
                </a:solidFill>
                <a:effectLst/>
                <a:latin typeface="Consolas" panose="020B0609020204030204" pitchFamily="49" charset="0"/>
              </a:rPr>
              <a:t>String allocated </a:t>
            </a:r>
            <a:r>
              <a:rPr lang="en-US" b="0" dirty="0">
                <a:solidFill>
                  <a:srgbClr val="B5CEA8"/>
                </a:solidFill>
                <a:effectLst/>
                <a:latin typeface="Consolas" panose="020B0609020204030204" pitchFamily="49" charset="0"/>
              </a:rPr>
              <a:t>6</a:t>
            </a:r>
            <a:endParaRPr lang="en-US" b="0" dirty="0">
              <a:solidFill>
                <a:srgbClr val="FFFFFF"/>
              </a:solidFill>
              <a:effectLst/>
              <a:latin typeface="Consolas" panose="020B0609020204030204" pitchFamily="49" charset="0"/>
            </a:endParaRPr>
          </a:p>
          <a:p>
            <a:r>
              <a:rPr lang="en-US" b="0" dirty="0">
                <a:solidFill>
                  <a:srgbClr val="FFFFFF"/>
                </a:solidFill>
                <a:effectLst/>
                <a:latin typeface="Consolas" panose="020B0609020204030204" pitchFamily="49" charset="0"/>
              </a:rPr>
              <a:t>String allocated </a:t>
            </a:r>
            <a:r>
              <a:rPr lang="en-US" b="0" dirty="0">
                <a:solidFill>
                  <a:srgbClr val="B5CEA8"/>
                </a:solidFill>
                <a:effectLst/>
                <a:latin typeface="Consolas" panose="020B0609020204030204" pitchFamily="49" charset="0"/>
              </a:rPr>
              <a:t>6</a:t>
            </a:r>
            <a:endParaRPr lang="en-US" b="0" dirty="0">
              <a:solidFill>
                <a:srgbClr val="FFFFFF"/>
              </a:solidFill>
              <a:effectLst/>
              <a:latin typeface="Consolas" panose="020B0609020204030204" pitchFamily="49" charset="0"/>
            </a:endParaRPr>
          </a:p>
          <a:p>
            <a:r>
              <a:rPr lang="en-US" b="0" dirty="0">
                <a:solidFill>
                  <a:srgbClr val="FFFFFF"/>
                </a:solidFill>
                <a:effectLst/>
                <a:latin typeface="Consolas" panose="020B0609020204030204" pitchFamily="49" charset="0"/>
              </a:rPr>
              <a:t>Hello copied</a:t>
            </a:r>
          </a:p>
          <a:p>
            <a:r>
              <a:rPr lang="en-US" b="0" dirty="0">
                <a:solidFill>
                  <a:srgbClr val="FFFFFF"/>
                </a:solidFill>
                <a:effectLst/>
                <a:latin typeface="Consolas" panose="020B0609020204030204" pitchFamily="49" charset="0"/>
              </a:rPr>
              <a:t>Hello deleted</a:t>
            </a:r>
          </a:p>
        </p:txBody>
      </p:sp>
      <p:pic>
        <p:nvPicPr>
          <p:cNvPr id="7" name="Picture 2" descr="Download Free Tux Kernel Racer Penguins Linux Penguin ICON favicon ...">
            <a:extLst>
              <a:ext uri="{FF2B5EF4-FFF2-40B4-BE49-F238E27FC236}">
                <a16:creationId xmlns:a16="http://schemas.microsoft.com/office/drawing/2014/main" id="{24E969A6-6C5A-1767-8CAA-196062769E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2615" y="1466049"/>
            <a:ext cx="387906" cy="496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657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04EF4B-BE42-ED3F-3C7B-2BC10293AAE1}"/>
              </a:ext>
            </a:extLst>
          </p:cNvPr>
          <p:cNvSpPr>
            <a:spLocks noGrp="1"/>
          </p:cNvSpPr>
          <p:nvPr>
            <p:ph type="body" sz="quarter" idx="10"/>
          </p:nvPr>
        </p:nvSpPr>
        <p:spPr/>
        <p:txBody>
          <a:bodyPr/>
          <a:lstStyle/>
          <a:p>
            <a:r>
              <a:rPr lang="en-GB" cap="none" dirty="0"/>
              <a:t>Vector Re-allocates to Grow</a:t>
            </a:r>
          </a:p>
        </p:txBody>
      </p:sp>
      <p:sp>
        <p:nvSpPr>
          <p:cNvPr id="4" name="TextBox 3">
            <a:extLst>
              <a:ext uri="{FF2B5EF4-FFF2-40B4-BE49-F238E27FC236}">
                <a16:creationId xmlns:a16="http://schemas.microsoft.com/office/drawing/2014/main" id="{E33FB418-433B-62AB-B5BE-FD485024BA55}"/>
              </a:ext>
            </a:extLst>
          </p:cNvPr>
          <p:cNvSpPr txBox="1"/>
          <p:nvPr/>
        </p:nvSpPr>
        <p:spPr>
          <a:xfrm>
            <a:off x="4558782" y="383683"/>
            <a:ext cx="6897344" cy="1549620"/>
          </a:xfrm>
          <a:prstGeom prst="rect">
            <a:avLst/>
          </a:prstGeom>
          <a:solidFill>
            <a:srgbClr val="000000"/>
          </a:solidFill>
        </p:spPr>
        <p:txBody>
          <a:bodyPr wrap="square" anchor="ctr">
            <a:noAutofit/>
          </a:bodyPr>
          <a:lstStyle/>
          <a:p>
            <a:r>
              <a:rPr lang="en-GB" b="0" dirty="0">
                <a:solidFill>
                  <a:srgbClr val="569CD6"/>
                </a:solidFill>
                <a:effectLst/>
                <a:latin typeface="Consolas" panose="020B0609020204030204" pitchFamily="49" charset="0"/>
              </a:rPr>
              <a:t>auto</a:t>
            </a:r>
            <a:r>
              <a:rPr lang="en-GB" b="0" dirty="0">
                <a:solidFill>
                  <a:srgbClr val="FFFFFF"/>
                </a:solidFill>
                <a:effectLst/>
                <a:latin typeface="Consolas" panose="020B0609020204030204" pitchFamily="49" charset="0"/>
              </a:rPr>
              <a:t> </a:t>
            </a:r>
            <a:r>
              <a:rPr lang="en-GB" b="0" dirty="0" err="1">
                <a:solidFill>
                  <a:srgbClr val="FFFFFF"/>
                </a:solidFill>
                <a:effectLst/>
                <a:latin typeface="Consolas" panose="020B0609020204030204" pitchFamily="49" charset="0"/>
              </a:rPr>
              <a:t>myV</a:t>
            </a:r>
            <a:r>
              <a:rPr lang="en-GB" b="0" dirty="0">
                <a:solidFill>
                  <a:srgbClr val="FFFFFF"/>
                </a:solidFill>
                <a:effectLst/>
                <a:latin typeface="Consolas" panose="020B0609020204030204" pitchFamily="49" charset="0"/>
              </a:rPr>
              <a:t> </a:t>
            </a:r>
            <a:r>
              <a:rPr lang="en-GB" b="0" dirty="0">
                <a:solidFill>
                  <a:srgbClr val="D4D4D4"/>
                </a:solidFill>
                <a:effectLst/>
                <a:latin typeface="Consolas" panose="020B0609020204030204" pitchFamily="49" charset="0"/>
              </a:rPr>
              <a:t>=</a:t>
            </a:r>
            <a:r>
              <a:rPr lang="en-GB" b="0" dirty="0">
                <a:solidFill>
                  <a:srgbClr val="FFFFFF"/>
                </a:solidFill>
                <a:effectLst/>
                <a:latin typeface="Consolas" panose="020B0609020204030204" pitchFamily="49" charset="0"/>
              </a:rPr>
              <a:t> </a:t>
            </a:r>
            <a:r>
              <a:rPr lang="en-GB" b="0" dirty="0">
                <a:solidFill>
                  <a:srgbClr val="DCDCAA"/>
                </a:solidFill>
                <a:effectLst/>
                <a:latin typeface="Consolas" panose="020B0609020204030204" pitchFamily="49" charset="0"/>
              </a:rPr>
              <a:t>vector</a:t>
            </a:r>
            <a:r>
              <a:rPr lang="en-GB" b="0" dirty="0">
                <a:solidFill>
                  <a:srgbClr val="FFFFFF"/>
                </a:solidFill>
                <a:effectLst/>
                <a:latin typeface="Consolas" panose="020B0609020204030204" pitchFamily="49" charset="0"/>
              </a:rPr>
              <a:t>&lt;</a:t>
            </a:r>
            <a:r>
              <a:rPr lang="en-GB" b="0" dirty="0">
                <a:solidFill>
                  <a:srgbClr val="4EC9B0"/>
                </a:solidFill>
                <a:effectLst/>
                <a:latin typeface="Consolas" panose="020B0609020204030204" pitchFamily="49" charset="0"/>
              </a:rPr>
              <a:t>String</a:t>
            </a:r>
            <a:r>
              <a:rPr lang="en-GB" b="0" dirty="0">
                <a:solidFill>
                  <a:srgbClr val="FFFFFF"/>
                </a:solidFill>
                <a:effectLst/>
                <a:latin typeface="Consolas" panose="020B0609020204030204" pitchFamily="49" charset="0"/>
              </a:rPr>
              <a:t>&gt;();</a:t>
            </a:r>
          </a:p>
          <a:p>
            <a:r>
              <a:rPr lang="en-GB" b="0" dirty="0" err="1">
                <a:solidFill>
                  <a:srgbClr val="9CDCFE"/>
                </a:solidFill>
                <a:effectLst/>
                <a:latin typeface="Consolas" panose="020B0609020204030204" pitchFamily="49" charset="0"/>
              </a:rPr>
              <a:t>myV</a:t>
            </a:r>
            <a:r>
              <a:rPr lang="en-GB" b="0" dirty="0" err="1">
                <a:solidFill>
                  <a:srgbClr val="FFFFFF"/>
                </a:solidFill>
                <a:effectLst/>
                <a:latin typeface="Consolas" panose="020B0609020204030204" pitchFamily="49" charset="0"/>
              </a:rPr>
              <a:t>.</a:t>
            </a:r>
            <a:r>
              <a:rPr lang="en-GB" b="0" dirty="0" err="1">
                <a:solidFill>
                  <a:srgbClr val="DCDCAA"/>
                </a:solidFill>
                <a:effectLst/>
                <a:latin typeface="Consolas" panose="020B0609020204030204" pitchFamily="49" charset="0"/>
              </a:rPr>
              <a:t>reserve</a:t>
            </a:r>
            <a:r>
              <a:rPr lang="en-GB" b="0" dirty="0">
                <a:solidFill>
                  <a:srgbClr val="FFFFFF"/>
                </a:solidFill>
                <a:effectLst/>
                <a:latin typeface="Consolas" panose="020B0609020204030204" pitchFamily="49" charset="0"/>
              </a:rPr>
              <a:t>(</a:t>
            </a:r>
            <a:r>
              <a:rPr lang="en-GB" b="0" dirty="0">
                <a:solidFill>
                  <a:srgbClr val="B5CEA8"/>
                </a:solidFill>
                <a:effectLst/>
                <a:latin typeface="Consolas" panose="020B0609020204030204" pitchFamily="49" charset="0"/>
              </a:rPr>
              <a:t>1</a:t>
            </a:r>
            <a:r>
              <a:rPr lang="en-GB" b="0" dirty="0">
                <a:solidFill>
                  <a:srgbClr val="FFFFFF"/>
                </a:solidFill>
                <a:effectLst/>
                <a:latin typeface="Consolas" panose="020B0609020204030204" pitchFamily="49" charset="0"/>
              </a:rPr>
              <a:t>);</a:t>
            </a:r>
          </a:p>
          <a:p>
            <a:r>
              <a:rPr lang="en-GB" b="0" dirty="0" err="1">
                <a:solidFill>
                  <a:srgbClr val="9CDCFE"/>
                </a:solidFill>
                <a:effectLst/>
                <a:latin typeface="Consolas" panose="020B0609020204030204" pitchFamily="49" charset="0"/>
              </a:rPr>
              <a:t>myV</a:t>
            </a:r>
            <a:r>
              <a:rPr lang="en-GB" b="0" dirty="0" err="1">
                <a:solidFill>
                  <a:srgbClr val="FFFFFF"/>
                </a:solidFill>
                <a:effectLst/>
                <a:latin typeface="Consolas" panose="020B0609020204030204" pitchFamily="49" charset="0"/>
              </a:rPr>
              <a:t>.</a:t>
            </a:r>
            <a:r>
              <a:rPr lang="en-GB" b="0" dirty="0" err="1">
                <a:solidFill>
                  <a:srgbClr val="DCDCAA"/>
                </a:solidFill>
                <a:effectLst/>
                <a:latin typeface="Consolas" panose="020B0609020204030204" pitchFamily="49" charset="0"/>
              </a:rPr>
              <a:t>push_back</a:t>
            </a:r>
            <a:r>
              <a:rPr lang="en-GB" b="0" dirty="0">
                <a:solidFill>
                  <a:srgbClr val="FFFFFF"/>
                </a:solidFill>
                <a:effectLst/>
                <a:latin typeface="Consolas" panose="020B0609020204030204" pitchFamily="49" charset="0"/>
              </a:rPr>
              <a:t>(</a:t>
            </a:r>
            <a:r>
              <a:rPr lang="en-GB" b="0" dirty="0">
                <a:solidFill>
                  <a:srgbClr val="CE9178"/>
                </a:solidFill>
                <a:effectLst/>
                <a:latin typeface="Consolas" panose="020B0609020204030204" pitchFamily="49" charset="0"/>
              </a:rPr>
              <a:t>"Hello"</a:t>
            </a:r>
            <a:r>
              <a:rPr lang="en-GB" b="0" dirty="0">
                <a:solidFill>
                  <a:srgbClr val="FFFFFF"/>
                </a:solidFill>
                <a:effectLst/>
                <a:latin typeface="Consolas" panose="020B0609020204030204" pitchFamily="49" charset="0"/>
              </a:rPr>
              <a:t>);</a:t>
            </a:r>
          </a:p>
          <a:p>
            <a:r>
              <a:rPr lang="en-GB" b="0" dirty="0" err="1">
                <a:solidFill>
                  <a:srgbClr val="9CDCFE"/>
                </a:solidFill>
                <a:effectLst/>
                <a:latin typeface="Consolas" panose="020B0609020204030204" pitchFamily="49" charset="0"/>
              </a:rPr>
              <a:t>myV</a:t>
            </a:r>
            <a:r>
              <a:rPr lang="en-GB" b="0" dirty="0" err="1">
                <a:solidFill>
                  <a:srgbClr val="FFFFFF"/>
                </a:solidFill>
                <a:effectLst/>
                <a:latin typeface="Consolas" panose="020B0609020204030204" pitchFamily="49" charset="0"/>
              </a:rPr>
              <a:t>.</a:t>
            </a:r>
            <a:r>
              <a:rPr lang="en-GB" b="0" dirty="0" err="1">
                <a:solidFill>
                  <a:srgbClr val="DCDCAA"/>
                </a:solidFill>
                <a:effectLst/>
                <a:latin typeface="Consolas" panose="020B0609020204030204" pitchFamily="49" charset="0"/>
              </a:rPr>
              <a:t>push_back</a:t>
            </a:r>
            <a:r>
              <a:rPr lang="en-GB" b="0" dirty="0">
                <a:solidFill>
                  <a:srgbClr val="FFFFFF"/>
                </a:solidFill>
                <a:effectLst/>
                <a:latin typeface="Consolas" panose="020B0609020204030204" pitchFamily="49" charset="0"/>
              </a:rPr>
              <a:t>(</a:t>
            </a:r>
            <a:r>
              <a:rPr lang="en-GB" b="0" dirty="0">
                <a:solidFill>
                  <a:srgbClr val="CE9178"/>
                </a:solidFill>
                <a:effectLst/>
                <a:latin typeface="Consolas" panose="020B0609020204030204" pitchFamily="49" charset="0"/>
              </a:rPr>
              <a:t>"</a:t>
            </a:r>
            <a:r>
              <a:rPr lang="en-GB" b="0" dirty="0" err="1">
                <a:solidFill>
                  <a:srgbClr val="CE9178"/>
                </a:solidFill>
                <a:effectLst/>
                <a:latin typeface="Consolas" panose="020B0609020204030204" pitchFamily="49" charset="0"/>
              </a:rPr>
              <a:t>Move_Semantics</a:t>
            </a:r>
            <a:r>
              <a:rPr lang="en-GB" b="0" dirty="0">
                <a:solidFill>
                  <a:srgbClr val="CE9178"/>
                </a:solidFill>
                <a:effectLst/>
                <a:latin typeface="Consolas" panose="020B0609020204030204" pitchFamily="49" charset="0"/>
              </a:rPr>
              <a:t>!"</a:t>
            </a:r>
            <a:r>
              <a:rPr lang="en-GB" b="0" dirty="0">
                <a:solidFill>
                  <a:srgbClr val="FFFFFF"/>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8D0E1DCE-E030-8265-64DD-84FBF9FDFE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02428" y="383683"/>
            <a:ext cx="409575" cy="4604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06F673-4B9B-56EE-0193-5BEB64C639B8}"/>
              </a:ext>
            </a:extLst>
          </p:cNvPr>
          <p:cNvSpPr txBox="1"/>
          <p:nvPr/>
        </p:nvSpPr>
        <p:spPr>
          <a:xfrm>
            <a:off x="4558782" y="2029534"/>
            <a:ext cx="6897344" cy="1200329"/>
          </a:xfrm>
          <a:prstGeom prst="rect">
            <a:avLst/>
          </a:prstGeom>
          <a:solidFill>
            <a:srgbClr val="000000"/>
          </a:solidFill>
        </p:spPr>
        <p:txBody>
          <a:bodyPr wrap="square">
            <a:spAutoFit/>
          </a:bodyPr>
          <a:lstStyle/>
          <a:p>
            <a:r>
              <a:rPr lang="en-US" b="0" dirty="0">
                <a:solidFill>
                  <a:srgbClr val="FFFFFF"/>
                </a:solidFill>
                <a:effectLst/>
                <a:latin typeface="Consolas" panose="020B0609020204030204" pitchFamily="49" charset="0"/>
              </a:rPr>
              <a:t>String allocated </a:t>
            </a:r>
            <a:r>
              <a:rPr lang="en-US" b="0" dirty="0">
                <a:solidFill>
                  <a:srgbClr val="B5CEA8"/>
                </a:solidFill>
                <a:effectLst/>
                <a:latin typeface="Consolas" panose="020B0609020204030204" pitchFamily="49" charset="0"/>
              </a:rPr>
              <a:t>6</a:t>
            </a:r>
            <a:r>
              <a:rPr lang="en-US" b="0" dirty="0">
                <a:solidFill>
                  <a:srgbClr val="FFFFFF"/>
                </a:solidFill>
                <a:effectLst/>
                <a:latin typeface="Consolas" panose="020B0609020204030204" pitchFamily="49" charset="0"/>
              </a:rPr>
              <a:t>  </a:t>
            </a:r>
            <a:r>
              <a:rPr lang="en-US" b="0" dirty="0">
                <a:solidFill>
                  <a:srgbClr val="D4D4D4"/>
                </a:solidFill>
                <a:effectLst/>
                <a:latin typeface="Consolas" panose="020B0609020204030204" pitchFamily="49" charset="0"/>
              </a:rPr>
              <a:t>&lt;--</a:t>
            </a:r>
            <a:r>
              <a:rPr lang="en-US" b="0" dirty="0">
                <a:solidFill>
                  <a:srgbClr val="FFFFFF"/>
                </a:solidFill>
                <a:effectLst/>
                <a:latin typeface="Consolas" panose="020B0609020204030204" pitchFamily="49" charset="0"/>
              </a:rPr>
              <a:t> Temporary </a:t>
            </a:r>
            <a:r>
              <a:rPr lang="en-US" b="0" dirty="0" err="1">
                <a:solidFill>
                  <a:srgbClr val="FFFFFF"/>
                </a:solidFill>
                <a:effectLst/>
                <a:latin typeface="Consolas" panose="020B0609020204030204" pitchFamily="49" charset="0"/>
              </a:rPr>
              <a:t>arg</a:t>
            </a:r>
            <a:r>
              <a:rPr lang="en-US" b="0" dirty="0">
                <a:solidFill>
                  <a:srgbClr val="FFFFFF"/>
                </a:solidFill>
                <a:effectLst/>
                <a:latin typeface="Consolas" panose="020B0609020204030204" pitchFamily="49" charset="0"/>
              </a:rPr>
              <a:t> created</a:t>
            </a:r>
          </a:p>
          <a:p>
            <a:r>
              <a:rPr lang="en-US" b="0" dirty="0">
                <a:solidFill>
                  <a:srgbClr val="FFFFFF"/>
                </a:solidFill>
                <a:effectLst/>
                <a:latin typeface="Consolas" panose="020B0609020204030204" pitchFamily="49" charset="0"/>
              </a:rPr>
              <a:t>String allocated </a:t>
            </a:r>
            <a:r>
              <a:rPr lang="en-US" b="0" dirty="0">
                <a:solidFill>
                  <a:srgbClr val="B5CEA8"/>
                </a:solidFill>
                <a:effectLst/>
                <a:latin typeface="Consolas" panose="020B0609020204030204" pitchFamily="49" charset="0"/>
              </a:rPr>
              <a:t>6</a:t>
            </a:r>
            <a:r>
              <a:rPr lang="en-US" b="0" dirty="0">
                <a:solidFill>
                  <a:srgbClr val="FFFFFF"/>
                </a:solidFill>
                <a:effectLst/>
                <a:latin typeface="Consolas" panose="020B0609020204030204" pitchFamily="49" charset="0"/>
              </a:rPr>
              <a:t>  </a:t>
            </a:r>
            <a:r>
              <a:rPr lang="en-US" b="0" dirty="0">
                <a:solidFill>
                  <a:srgbClr val="D4D4D4"/>
                </a:solidFill>
                <a:effectLst/>
                <a:latin typeface="Consolas" panose="020B0609020204030204" pitchFamily="49" charset="0"/>
              </a:rPr>
              <a:t>&lt;--</a:t>
            </a:r>
            <a:r>
              <a:rPr lang="en-US" b="0" dirty="0">
                <a:solidFill>
                  <a:srgbClr val="FFFFFF"/>
                </a:solidFill>
                <a:effectLst/>
                <a:latin typeface="Consolas" panose="020B0609020204030204" pitchFamily="49" charset="0"/>
              </a:rPr>
              <a:t> Vector item created</a:t>
            </a:r>
          </a:p>
          <a:p>
            <a:r>
              <a:rPr lang="en-US" b="0" dirty="0">
                <a:solidFill>
                  <a:srgbClr val="FFFFFF"/>
                </a:solidFill>
                <a:effectLst/>
                <a:latin typeface="Consolas" panose="020B0609020204030204" pitchFamily="49" charset="0"/>
              </a:rPr>
              <a:t>Hello copied        </a:t>
            </a:r>
            <a:r>
              <a:rPr lang="en-US" b="0" dirty="0">
                <a:solidFill>
                  <a:srgbClr val="D4D4D4"/>
                </a:solidFill>
                <a:effectLst/>
                <a:latin typeface="Consolas" panose="020B0609020204030204" pitchFamily="49" charset="0"/>
              </a:rPr>
              <a:t>&lt;--</a:t>
            </a:r>
            <a:r>
              <a:rPr lang="en-US" b="0" dirty="0">
                <a:solidFill>
                  <a:srgbClr val="FFFFFF"/>
                </a:solidFill>
                <a:effectLst/>
                <a:latin typeface="Consolas" panose="020B0609020204030204" pitchFamily="49" charset="0"/>
              </a:rPr>
              <a:t> Arg copied into Vector</a:t>
            </a:r>
          </a:p>
          <a:p>
            <a:r>
              <a:rPr lang="en-US" b="0" dirty="0">
                <a:solidFill>
                  <a:srgbClr val="FFFFFF"/>
                </a:solidFill>
                <a:effectLst/>
                <a:latin typeface="Consolas" panose="020B0609020204030204" pitchFamily="49" charset="0"/>
              </a:rPr>
              <a:t>Hello deleted       </a:t>
            </a:r>
            <a:r>
              <a:rPr lang="en-US" b="0" dirty="0">
                <a:solidFill>
                  <a:srgbClr val="D4D4D4"/>
                </a:solidFill>
                <a:effectLst/>
                <a:latin typeface="Consolas" panose="020B0609020204030204" pitchFamily="49" charset="0"/>
              </a:rPr>
              <a:t>&lt;--</a:t>
            </a:r>
            <a:r>
              <a:rPr lang="en-US" b="0" dirty="0">
                <a:solidFill>
                  <a:srgbClr val="FFFFFF"/>
                </a:solidFill>
                <a:effectLst/>
                <a:latin typeface="Consolas" panose="020B0609020204030204" pitchFamily="49" charset="0"/>
              </a:rPr>
              <a:t> Temporary </a:t>
            </a:r>
            <a:r>
              <a:rPr lang="en-US" b="0" dirty="0" err="1">
                <a:solidFill>
                  <a:srgbClr val="FFFFFF"/>
                </a:solidFill>
                <a:effectLst/>
                <a:latin typeface="Consolas" panose="020B0609020204030204" pitchFamily="49" charset="0"/>
              </a:rPr>
              <a:t>arg</a:t>
            </a:r>
            <a:r>
              <a:rPr lang="en-US" b="0" dirty="0">
                <a:solidFill>
                  <a:srgbClr val="FFFFFF"/>
                </a:solidFill>
                <a:effectLst/>
                <a:latin typeface="Consolas" panose="020B0609020204030204" pitchFamily="49" charset="0"/>
              </a:rPr>
              <a:t> deleted</a:t>
            </a:r>
          </a:p>
        </p:txBody>
      </p:sp>
      <p:pic>
        <p:nvPicPr>
          <p:cNvPr id="7" name="Picture 2" descr="Download Free Tux Kernel Racer Penguins Linux Penguin ICON favicon ...">
            <a:extLst>
              <a:ext uri="{FF2B5EF4-FFF2-40B4-BE49-F238E27FC236}">
                <a16:creationId xmlns:a16="http://schemas.microsoft.com/office/drawing/2014/main" id="{24E969A6-6C5A-1767-8CAA-196062769E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2428" y="2029534"/>
            <a:ext cx="387906" cy="4960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3DC25F3-F761-2157-DC12-7C4284C5437B}"/>
              </a:ext>
            </a:extLst>
          </p:cNvPr>
          <p:cNvSpPr txBox="1"/>
          <p:nvPr/>
        </p:nvSpPr>
        <p:spPr>
          <a:xfrm>
            <a:off x="4558782" y="3429000"/>
            <a:ext cx="6897344" cy="2308324"/>
          </a:xfrm>
          <a:prstGeom prst="rect">
            <a:avLst/>
          </a:prstGeom>
          <a:solidFill>
            <a:srgbClr val="000000"/>
          </a:solidFill>
        </p:spPr>
        <p:txBody>
          <a:bodyPr wrap="square">
            <a:spAutoFit/>
          </a:bodyPr>
          <a:lstStyle/>
          <a:p>
            <a:r>
              <a:rPr lang="en-US" b="0" dirty="0">
                <a:solidFill>
                  <a:srgbClr val="7CA668"/>
                </a:solidFill>
                <a:effectLst/>
                <a:latin typeface="Consolas" panose="020B0609020204030204" pitchFamily="49" charset="0"/>
              </a:rPr>
              <a:t>// </a:t>
            </a:r>
            <a:r>
              <a:rPr lang="en-US" b="0" dirty="0" err="1">
                <a:solidFill>
                  <a:srgbClr val="7CA668"/>
                </a:solidFill>
                <a:effectLst/>
                <a:latin typeface="Consolas" panose="020B0609020204030204" pitchFamily="49" charset="0"/>
              </a:rPr>
              <a:t>Push_back</a:t>
            </a:r>
            <a:r>
              <a:rPr lang="en-US" b="0" dirty="0">
                <a:solidFill>
                  <a:srgbClr val="7CA668"/>
                </a:solidFill>
                <a:effectLst/>
                <a:latin typeface="Consolas" panose="020B0609020204030204" pitchFamily="49" charset="0"/>
              </a:rPr>
              <a:t> makes vector grow - has to reallocate</a:t>
            </a:r>
            <a:endParaRPr lang="en-US" b="0" dirty="0">
              <a:solidFill>
                <a:srgbClr val="FFFFFF"/>
              </a:solidFill>
              <a:effectLst/>
              <a:latin typeface="Consolas" panose="020B0609020204030204" pitchFamily="49" charset="0"/>
            </a:endParaRPr>
          </a:p>
          <a:p>
            <a:r>
              <a:rPr lang="en-US" b="0" dirty="0">
                <a:solidFill>
                  <a:srgbClr val="FFFFFF"/>
                </a:solidFill>
                <a:effectLst/>
                <a:latin typeface="Consolas" panose="020B0609020204030204" pitchFamily="49" charset="0"/>
              </a:rPr>
              <a:t>String allocated </a:t>
            </a:r>
            <a:r>
              <a:rPr lang="en-US" b="0" dirty="0">
                <a:solidFill>
                  <a:srgbClr val="B5CEA8"/>
                </a:solidFill>
                <a:effectLst/>
                <a:latin typeface="Consolas" panose="020B0609020204030204" pitchFamily="49" charset="0"/>
              </a:rPr>
              <a:t>16</a:t>
            </a:r>
            <a:r>
              <a:rPr lang="en-US" b="0" dirty="0">
                <a:solidFill>
                  <a:srgbClr val="FFFFFF"/>
                </a:solidFill>
                <a:effectLst/>
                <a:latin typeface="Consolas" panose="020B0609020204030204" pitchFamily="49" charset="0"/>
              </a:rPr>
              <a:t> </a:t>
            </a:r>
            <a:r>
              <a:rPr lang="en-US" b="0" dirty="0">
                <a:solidFill>
                  <a:srgbClr val="D4D4D4"/>
                </a:solidFill>
                <a:effectLst/>
                <a:latin typeface="Consolas" panose="020B0609020204030204" pitchFamily="49" charset="0"/>
              </a:rPr>
              <a:t>&lt;--</a:t>
            </a:r>
            <a:r>
              <a:rPr lang="en-US" b="0" dirty="0">
                <a:solidFill>
                  <a:srgbClr val="FFFFFF"/>
                </a:solidFill>
                <a:effectLst/>
                <a:latin typeface="Consolas" panose="020B0609020204030204" pitchFamily="49" charset="0"/>
              </a:rPr>
              <a:t> Temporary </a:t>
            </a:r>
            <a:r>
              <a:rPr lang="en-US" b="0" dirty="0" err="1">
                <a:solidFill>
                  <a:srgbClr val="FFFFFF"/>
                </a:solidFill>
                <a:effectLst/>
                <a:latin typeface="Consolas" panose="020B0609020204030204" pitchFamily="49" charset="0"/>
              </a:rPr>
              <a:t>arg</a:t>
            </a:r>
            <a:r>
              <a:rPr lang="en-US" b="0" dirty="0">
                <a:solidFill>
                  <a:srgbClr val="FFFFFF"/>
                </a:solidFill>
                <a:effectLst/>
                <a:latin typeface="Consolas" panose="020B0609020204030204" pitchFamily="49" charset="0"/>
              </a:rPr>
              <a:t> created</a:t>
            </a:r>
          </a:p>
          <a:p>
            <a:r>
              <a:rPr lang="en-US" b="0" dirty="0">
                <a:solidFill>
                  <a:srgbClr val="FFFFFF"/>
                </a:solidFill>
                <a:effectLst/>
                <a:latin typeface="Consolas" panose="020B0609020204030204" pitchFamily="49" charset="0"/>
              </a:rPr>
              <a:t>String allocated </a:t>
            </a:r>
            <a:r>
              <a:rPr lang="en-US" b="0" dirty="0">
                <a:solidFill>
                  <a:srgbClr val="B5CEA8"/>
                </a:solidFill>
                <a:effectLst/>
                <a:latin typeface="Consolas" panose="020B0609020204030204" pitchFamily="49" charset="0"/>
              </a:rPr>
              <a:t>16</a:t>
            </a:r>
            <a:r>
              <a:rPr lang="en-US" b="0" dirty="0">
                <a:solidFill>
                  <a:srgbClr val="FFFFFF"/>
                </a:solidFill>
                <a:effectLst/>
                <a:latin typeface="Consolas" panose="020B0609020204030204" pitchFamily="49" charset="0"/>
              </a:rPr>
              <a:t> </a:t>
            </a:r>
            <a:r>
              <a:rPr lang="en-US" b="0" dirty="0">
                <a:solidFill>
                  <a:srgbClr val="D4D4D4"/>
                </a:solidFill>
                <a:effectLst/>
                <a:latin typeface="Consolas" panose="020B0609020204030204" pitchFamily="49" charset="0"/>
              </a:rPr>
              <a:t>&lt;--</a:t>
            </a:r>
            <a:r>
              <a:rPr lang="en-US" b="0" dirty="0">
                <a:solidFill>
                  <a:srgbClr val="FFFFFF"/>
                </a:solidFill>
                <a:effectLst/>
                <a:latin typeface="Consolas" panose="020B0609020204030204" pitchFamily="49" charset="0"/>
              </a:rPr>
              <a:t> Vector </a:t>
            </a:r>
            <a:r>
              <a:rPr lang="en-US" b="0" dirty="0">
                <a:solidFill>
                  <a:srgbClr val="9CDCFE"/>
                </a:solidFill>
                <a:effectLst/>
                <a:latin typeface="Consolas" panose="020B0609020204030204" pitchFamily="49" charset="0"/>
              </a:rPr>
              <a:t>item</a:t>
            </a:r>
            <a:r>
              <a:rPr lang="en-US" b="0" dirty="0">
                <a:solidFill>
                  <a:srgbClr val="FFFFFF"/>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FFFFFF"/>
                </a:solidFill>
                <a:effectLst/>
                <a:latin typeface="Consolas" panose="020B0609020204030204" pitchFamily="49" charset="0"/>
              </a:rPr>
              <a:t>] created</a:t>
            </a:r>
          </a:p>
          <a:p>
            <a:r>
              <a:rPr lang="en-US" b="0" dirty="0" err="1">
                <a:solidFill>
                  <a:srgbClr val="FFFFFF"/>
                </a:solidFill>
                <a:effectLst/>
                <a:latin typeface="Consolas" panose="020B0609020204030204" pitchFamily="49" charset="0"/>
              </a:rPr>
              <a:t>Move_Semantics</a:t>
            </a:r>
            <a:r>
              <a:rPr lang="en-US" b="0" dirty="0">
                <a:solidFill>
                  <a:srgbClr val="D4D4D4"/>
                </a:solidFill>
                <a:effectLst/>
                <a:latin typeface="Consolas" panose="020B0609020204030204" pitchFamily="49" charset="0"/>
              </a:rPr>
              <a:t>!</a:t>
            </a:r>
            <a:r>
              <a:rPr lang="en-US" b="0" dirty="0">
                <a:solidFill>
                  <a:srgbClr val="FFFFFF"/>
                </a:solidFill>
                <a:effectLst/>
                <a:latin typeface="Consolas" panose="020B0609020204030204" pitchFamily="49" charset="0"/>
              </a:rPr>
              <a:t> copied </a:t>
            </a:r>
            <a:r>
              <a:rPr lang="en-US" b="0" dirty="0">
                <a:solidFill>
                  <a:srgbClr val="D4D4D4"/>
                </a:solidFill>
                <a:effectLst/>
                <a:latin typeface="Consolas" panose="020B0609020204030204" pitchFamily="49" charset="0"/>
              </a:rPr>
              <a:t>&lt;--</a:t>
            </a:r>
            <a:r>
              <a:rPr lang="en-US" b="0" dirty="0">
                <a:solidFill>
                  <a:srgbClr val="FFFFFF"/>
                </a:solidFill>
                <a:effectLst/>
                <a:latin typeface="Consolas" panose="020B0609020204030204" pitchFamily="49" charset="0"/>
              </a:rPr>
              <a:t> Arg copied into Vector</a:t>
            </a:r>
          </a:p>
          <a:p>
            <a:r>
              <a:rPr lang="en-US" b="0" dirty="0">
                <a:solidFill>
                  <a:srgbClr val="FFFFFF"/>
                </a:solidFill>
                <a:effectLst/>
                <a:latin typeface="Consolas" panose="020B0609020204030204" pitchFamily="49" charset="0"/>
              </a:rPr>
              <a:t>String allocated </a:t>
            </a:r>
            <a:r>
              <a:rPr lang="en-US" b="0" dirty="0">
                <a:solidFill>
                  <a:srgbClr val="B5CEA8"/>
                </a:solidFill>
                <a:effectLst/>
                <a:latin typeface="Consolas" panose="020B0609020204030204" pitchFamily="49" charset="0"/>
              </a:rPr>
              <a:t>6</a:t>
            </a:r>
            <a:r>
              <a:rPr lang="en-US" b="0" dirty="0">
                <a:solidFill>
                  <a:srgbClr val="FFFFFF"/>
                </a:solidFill>
                <a:effectLst/>
                <a:latin typeface="Consolas" panose="020B0609020204030204" pitchFamily="49" charset="0"/>
              </a:rPr>
              <a:t>  </a:t>
            </a:r>
            <a:r>
              <a:rPr lang="en-US" b="0" dirty="0">
                <a:solidFill>
                  <a:srgbClr val="D4D4D4"/>
                </a:solidFill>
                <a:effectLst/>
                <a:latin typeface="Consolas" panose="020B0609020204030204" pitchFamily="49" charset="0"/>
              </a:rPr>
              <a:t>&lt;--</a:t>
            </a:r>
            <a:r>
              <a:rPr lang="en-US" b="0" dirty="0">
                <a:solidFill>
                  <a:srgbClr val="FFFFFF"/>
                </a:solidFill>
                <a:effectLst/>
                <a:latin typeface="Consolas" panose="020B0609020204030204" pitchFamily="49" charset="0"/>
              </a:rPr>
              <a:t> New vector </a:t>
            </a:r>
            <a:r>
              <a:rPr lang="en-US" b="0" dirty="0">
                <a:solidFill>
                  <a:srgbClr val="9CDCFE"/>
                </a:solidFill>
                <a:effectLst/>
                <a:latin typeface="Consolas" panose="020B0609020204030204" pitchFamily="49" charset="0"/>
              </a:rPr>
              <a:t>item</a:t>
            </a:r>
            <a:r>
              <a:rPr lang="en-US" b="0" dirty="0">
                <a:solidFill>
                  <a:srgbClr val="FFFFFF"/>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FFFFFF"/>
                </a:solidFill>
                <a:effectLst/>
                <a:latin typeface="Consolas" panose="020B0609020204030204" pitchFamily="49" charset="0"/>
              </a:rPr>
              <a:t>] created</a:t>
            </a:r>
          </a:p>
          <a:p>
            <a:r>
              <a:rPr lang="en-US" b="0" dirty="0">
                <a:solidFill>
                  <a:srgbClr val="FFFFFF"/>
                </a:solidFill>
                <a:effectLst/>
                <a:latin typeface="Consolas" panose="020B0609020204030204" pitchFamily="49" charset="0"/>
              </a:rPr>
              <a:t>Hello copied        </a:t>
            </a:r>
            <a:r>
              <a:rPr lang="en-US" b="0" dirty="0">
                <a:solidFill>
                  <a:srgbClr val="D4D4D4"/>
                </a:solidFill>
                <a:effectLst/>
                <a:latin typeface="Consolas" panose="020B0609020204030204" pitchFamily="49" charset="0"/>
              </a:rPr>
              <a:t>&lt;--</a:t>
            </a:r>
            <a:r>
              <a:rPr lang="en-US" b="0" dirty="0">
                <a:solidFill>
                  <a:srgbClr val="FFFFFF"/>
                </a:solidFill>
                <a:effectLst/>
                <a:latin typeface="Consolas" panose="020B0609020204030204" pitchFamily="49" charset="0"/>
              </a:rPr>
              <a:t> </a:t>
            </a:r>
            <a:r>
              <a:rPr lang="en-US" b="0" dirty="0">
                <a:solidFill>
                  <a:srgbClr val="9CDCFE"/>
                </a:solidFill>
                <a:effectLst/>
                <a:latin typeface="Consolas" panose="020B0609020204030204" pitchFamily="49" charset="0"/>
              </a:rPr>
              <a:t>item</a:t>
            </a:r>
            <a:r>
              <a:rPr lang="en-US" b="0" dirty="0">
                <a:solidFill>
                  <a:srgbClr val="FFFFFF"/>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FFFFFF"/>
                </a:solidFill>
                <a:effectLst/>
                <a:latin typeface="Consolas" panose="020B0609020204030204" pitchFamily="49" charset="0"/>
              </a:rPr>
              <a:t>] copied from original</a:t>
            </a:r>
          </a:p>
          <a:p>
            <a:r>
              <a:rPr lang="en-US" b="0" dirty="0">
                <a:solidFill>
                  <a:srgbClr val="FFFFFF"/>
                </a:solidFill>
                <a:effectLst/>
                <a:latin typeface="Consolas" panose="020B0609020204030204" pitchFamily="49" charset="0"/>
              </a:rPr>
              <a:t>Hello deleted       </a:t>
            </a:r>
            <a:r>
              <a:rPr lang="en-US" b="0" dirty="0">
                <a:solidFill>
                  <a:srgbClr val="D4D4D4"/>
                </a:solidFill>
                <a:effectLst/>
                <a:latin typeface="Consolas" panose="020B0609020204030204" pitchFamily="49" charset="0"/>
              </a:rPr>
              <a:t>&lt;--</a:t>
            </a:r>
            <a:r>
              <a:rPr lang="en-US" b="0" dirty="0">
                <a:solidFill>
                  <a:srgbClr val="FFFFFF"/>
                </a:solidFill>
                <a:effectLst/>
                <a:latin typeface="Consolas" panose="020B0609020204030204" pitchFamily="49" charset="0"/>
              </a:rPr>
              <a:t> original </a:t>
            </a:r>
            <a:r>
              <a:rPr lang="en-US" b="0" dirty="0">
                <a:solidFill>
                  <a:srgbClr val="9CDCFE"/>
                </a:solidFill>
                <a:effectLst/>
                <a:latin typeface="Consolas" panose="020B0609020204030204" pitchFamily="49" charset="0"/>
              </a:rPr>
              <a:t>item</a:t>
            </a:r>
            <a:r>
              <a:rPr lang="en-US" b="0" dirty="0">
                <a:solidFill>
                  <a:srgbClr val="FFFFFF"/>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FFFFFF"/>
                </a:solidFill>
                <a:effectLst/>
                <a:latin typeface="Consolas" panose="020B0609020204030204" pitchFamily="49" charset="0"/>
              </a:rPr>
              <a:t>] deleted</a:t>
            </a:r>
          </a:p>
          <a:p>
            <a:r>
              <a:rPr lang="en-US" b="0" dirty="0" err="1">
                <a:solidFill>
                  <a:srgbClr val="FFFFFF"/>
                </a:solidFill>
                <a:effectLst/>
                <a:latin typeface="Consolas" panose="020B0609020204030204" pitchFamily="49" charset="0"/>
              </a:rPr>
              <a:t>Move_Semantics</a:t>
            </a:r>
            <a:r>
              <a:rPr lang="en-US" b="0" dirty="0">
                <a:solidFill>
                  <a:srgbClr val="D4D4D4"/>
                </a:solidFill>
                <a:effectLst/>
                <a:latin typeface="Consolas" panose="020B0609020204030204" pitchFamily="49" charset="0"/>
              </a:rPr>
              <a:t>!</a:t>
            </a:r>
            <a:r>
              <a:rPr lang="en-US" b="0" dirty="0">
                <a:solidFill>
                  <a:srgbClr val="FFFFFF"/>
                </a:solidFill>
                <a:effectLst/>
                <a:latin typeface="Consolas" panose="020B0609020204030204" pitchFamily="49" charset="0"/>
              </a:rPr>
              <a:t> deleted </a:t>
            </a:r>
            <a:r>
              <a:rPr lang="en-US" b="0" dirty="0">
                <a:solidFill>
                  <a:srgbClr val="D4D4D4"/>
                </a:solidFill>
                <a:effectLst/>
                <a:latin typeface="Consolas" panose="020B0609020204030204" pitchFamily="49" charset="0"/>
              </a:rPr>
              <a:t>&lt;--</a:t>
            </a:r>
            <a:r>
              <a:rPr lang="en-US" b="0" dirty="0">
                <a:solidFill>
                  <a:srgbClr val="FFFFFF"/>
                </a:solidFill>
                <a:effectLst/>
                <a:latin typeface="Consolas" panose="020B0609020204030204" pitchFamily="49" charset="0"/>
              </a:rPr>
              <a:t> Temporary </a:t>
            </a:r>
            <a:r>
              <a:rPr lang="en-US" b="0" dirty="0" err="1">
                <a:solidFill>
                  <a:srgbClr val="FFFFFF"/>
                </a:solidFill>
                <a:effectLst/>
                <a:latin typeface="Consolas" panose="020B0609020204030204" pitchFamily="49" charset="0"/>
              </a:rPr>
              <a:t>arg</a:t>
            </a:r>
            <a:r>
              <a:rPr lang="en-US" b="0" dirty="0">
                <a:solidFill>
                  <a:srgbClr val="FFFFFF"/>
                </a:solidFill>
                <a:effectLst/>
                <a:latin typeface="Consolas" panose="020B0609020204030204" pitchFamily="49" charset="0"/>
              </a:rPr>
              <a:t> deleted</a:t>
            </a:r>
          </a:p>
        </p:txBody>
      </p:sp>
      <p:pic>
        <p:nvPicPr>
          <p:cNvPr id="11" name="Picture 2" descr="Download Free Tux Kernel Racer Penguins Linux Penguin ICON favicon ...">
            <a:extLst>
              <a:ext uri="{FF2B5EF4-FFF2-40B4-BE49-F238E27FC236}">
                <a16:creationId xmlns:a16="http://schemas.microsoft.com/office/drawing/2014/main" id="{3806111A-8F7D-6BE8-AD46-B4FAC129D2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2428" y="3429000"/>
            <a:ext cx="387906" cy="496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779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321D9C-BBE1-F26B-DFEB-82165E7B2605}"/>
              </a:ext>
            </a:extLst>
          </p:cNvPr>
          <p:cNvSpPr>
            <a:spLocks noGrp="1"/>
          </p:cNvSpPr>
          <p:nvPr>
            <p:ph type="body" sz="quarter" idx="10"/>
          </p:nvPr>
        </p:nvSpPr>
        <p:spPr/>
        <p:txBody>
          <a:bodyPr/>
          <a:lstStyle/>
          <a:p>
            <a:r>
              <a:rPr lang="en-GB" cap="none" dirty="0"/>
              <a:t>What is a Temporary?</a:t>
            </a:r>
          </a:p>
        </p:txBody>
      </p:sp>
      <p:sp>
        <p:nvSpPr>
          <p:cNvPr id="3" name="Text Placeholder 2">
            <a:extLst>
              <a:ext uri="{FF2B5EF4-FFF2-40B4-BE49-F238E27FC236}">
                <a16:creationId xmlns:a16="http://schemas.microsoft.com/office/drawing/2014/main" id="{F2DD9B95-A007-911F-E185-5AB7C9893D2F}"/>
              </a:ext>
            </a:extLst>
          </p:cNvPr>
          <p:cNvSpPr>
            <a:spLocks noGrp="1"/>
          </p:cNvSpPr>
          <p:nvPr>
            <p:ph type="body" sz="quarter" idx="15"/>
          </p:nvPr>
        </p:nvSpPr>
        <p:spPr>
          <a:xfrm>
            <a:off x="4913934" y="645067"/>
            <a:ext cx="6641056" cy="5481413"/>
          </a:xfrm>
        </p:spPr>
        <p:txBody>
          <a:bodyPr/>
          <a:lstStyle/>
          <a:p>
            <a:r>
              <a:rPr lang="en-US" sz="1800" b="1" dirty="0"/>
              <a:t>A value that will very quickly go out of scope</a:t>
            </a:r>
          </a:p>
          <a:p>
            <a:pPr marL="285750" indent="-285750">
              <a:buFont typeface="Arial" panose="020B0604020202020204" pitchFamily="34" charset="0"/>
              <a:buChar char="•"/>
            </a:pPr>
            <a:r>
              <a:rPr lang="en-US" sz="1800" dirty="0"/>
              <a:t>cannot be referenced after the expression returns</a:t>
            </a:r>
          </a:p>
          <a:p>
            <a:pPr marL="285750" indent="-285750">
              <a:buFont typeface="Arial" panose="020B0604020202020204" pitchFamily="34" charset="0"/>
              <a:buChar char="•"/>
            </a:pPr>
            <a:r>
              <a:rPr lang="en-US" sz="1800" dirty="0"/>
              <a:t>“short-lived”</a:t>
            </a:r>
          </a:p>
          <a:p>
            <a:endParaRPr lang="en-US" sz="1800" dirty="0"/>
          </a:p>
          <a:p>
            <a:r>
              <a:rPr lang="en-US" sz="1800" b="1" dirty="0"/>
              <a:t>A value with no name</a:t>
            </a:r>
          </a:p>
          <a:p>
            <a:r>
              <a:rPr lang="en-US" sz="1800" b="1" dirty="0"/>
              <a:t>A value whose address is unknown</a:t>
            </a:r>
          </a:p>
          <a:p>
            <a:endParaRPr lang="en-US" sz="1800" dirty="0"/>
          </a:p>
          <a:p>
            <a:r>
              <a:rPr lang="en-US" sz="1800" b="1" dirty="0"/>
              <a:t>Created by argument conversions</a:t>
            </a:r>
          </a:p>
          <a:p>
            <a:pPr marL="285750" indent="-285750">
              <a:buFont typeface="Arial" panose="020B0604020202020204" pitchFamily="34" charset="0"/>
              <a:buChar char="•"/>
            </a:pPr>
            <a:r>
              <a:rPr lang="en-US" sz="1800" dirty="0"/>
              <a:t>  </a:t>
            </a:r>
            <a:r>
              <a:rPr lang="en-US" sz="1800" dirty="0" err="1">
                <a:latin typeface="Consolas" panose="020B0609020204030204" pitchFamily="49" charset="0"/>
              </a:rPr>
              <a:t>myV.push_back</a:t>
            </a:r>
            <a:r>
              <a:rPr lang="en-US" sz="1800" dirty="0">
                <a:latin typeface="Consolas" panose="020B0609020204030204" pitchFamily="49" charset="0"/>
              </a:rPr>
              <a:t>("Hello");</a:t>
            </a:r>
          </a:p>
          <a:p>
            <a:endParaRPr lang="en-US" sz="1800" dirty="0"/>
          </a:p>
          <a:p>
            <a:r>
              <a:rPr lang="en-US" sz="1800" b="1" dirty="0"/>
              <a:t>Created by argument expressions</a:t>
            </a:r>
          </a:p>
          <a:p>
            <a:pPr marL="285750" indent="-285750">
              <a:buFont typeface="Arial" panose="020B0604020202020204" pitchFamily="34" charset="0"/>
              <a:buChar char="•"/>
            </a:pPr>
            <a:r>
              <a:rPr lang="en-US" sz="1800" dirty="0">
                <a:latin typeface="Consolas" panose="020B0609020204030204" pitchFamily="49" charset="0"/>
              </a:rPr>
              <a:t>auto </a:t>
            </a:r>
            <a:r>
              <a:rPr lang="en-US" sz="1800" dirty="0" err="1">
                <a:latin typeface="Consolas" panose="020B0609020204030204" pitchFamily="49" charset="0"/>
              </a:rPr>
              <a:t>hw</a:t>
            </a:r>
            <a:r>
              <a:rPr lang="en-US" sz="1800" dirty="0">
                <a:latin typeface="Consolas" panose="020B0609020204030204" pitchFamily="49" charset="0"/>
              </a:rPr>
              <a:t> = std::string("Hello") + std::string("World");</a:t>
            </a:r>
          </a:p>
          <a:p>
            <a:endParaRPr lang="en-US" sz="1800" dirty="0"/>
          </a:p>
          <a:p>
            <a:r>
              <a:rPr lang="en-US" sz="1800" b="1" dirty="0"/>
              <a:t>Created by Copy during swap-operation</a:t>
            </a:r>
          </a:p>
          <a:p>
            <a:pPr marL="285750" indent="-285750">
              <a:buFont typeface="Arial" panose="020B0604020202020204" pitchFamily="34" charset="0"/>
              <a:buChar char="•"/>
            </a:pPr>
            <a:r>
              <a:rPr lang="en-US" sz="1800" dirty="0"/>
              <a:t>  </a:t>
            </a:r>
            <a:r>
              <a:rPr lang="en-US" sz="1800" dirty="0">
                <a:latin typeface="Consolas" panose="020B0609020204030204" pitchFamily="49" charset="0"/>
              </a:rPr>
              <a:t>auto temp = </a:t>
            </a:r>
            <a:r>
              <a:rPr lang="en-US" sz="1800" dirty="0" err="1">
                <a:latin typeface="Consolas" panose="020B0609020204030204" pitchFamily="49" charset="0"/>
              </a:rPr>
              <a:t>lhs</a:t>
            </a:r>
            <a:r>
              <a:rPr lang="en-US" sz="1800" dirty="0">
                <a:latin typeface="Consolas" panose="020B0609020204030204" pitchFamily="49" charset="0"/>
              </a:rPr>
              <a:t>; </a:t>
            </a:r>
            <a:r>
              <a:rPr lang="en-US" sz="1800" dirty="0" err="1">
                <a:latin typeface="Consolas" panose="020B0609020204030204" pitchFamily="49" charset="0"/>
              </a:rPr>
              <a:t>lhs</a:t>
            </a:r>
            <a:r>
              <a:rPr lang="en-US" sz="1800" dirty="0">
                <a:latin typeface="Consolas" panose="020B0609020204030204" pitchFamily="49" charset="0"/>
              </a:rPr>
              <a:t> = </a:t>
            </a:r>
            <a:r>
              <a:rPr lang="en-US" sz="1800" dirty="0" err="1">
                <a:latin typeface="Consolas" panose="020B0609020204030204" pitchFamily="49" charset="0"/>
              </a:rPr>
              <a:t>rhs</a:t>
            </a:r>
            <a:r>
              <a:rPr lang="en-US" sz="1800" dirty="0">
                <a:latin typeface="Consolas" panose="020B0609020204030204" pitchFamily="49" charset="0"/>
              </a:rPr>
              <a:t>; </a:t>
            </a:r>
            <a:r>
              <a:rPr lang="en-US" sz="1800" dirty="0" err="1">
                <a:latin typeface="Consolas" panose="020B0609020204030204" pitchFamily="49" charset="0"/>
              </a:rPr>
              <a:t>rhs</a:t>
            </a:r>
            <a:r>
              <a:rPr lang="en-US" sz="1800" dirty="0">
                <a:latin typeface="Consolas" panose="020B0609020204030204" pitchFamily="49" charset="0"/>
              </a:rPr>
              <a:t> = temp;</a:t>
            </a:r>
            <a:endParaRPr lang="en-GB" sz="1800" dirty="0">
              <a:latin typeface="Consolas" panose="020B0609020204030204" pitchFamily="49" charset="0"/>
            </a:endParaRPr>
          </a:p>
        </p:txBody>
      </p:sp>
    </p:spTree>
    <p:extLst>
      <p:ext uri="{BB962C8B-B14F-4D97-AF65-F5344CB8AC3E}">
        <p14:creationId xmlns:p14="http://schemas.microsoft.com/office/powerpoint/2010/main" val="903259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0821C4-6809-B632-3FF6-F95669CE09F8}"/>
              </a:ext>
            </a:extLst>
          </p:cNvPr>
          <p:cNvSpPr>
            <a:spLocks noGrp="1"/>
          </p:cNvSpPr>
          <p:nvPr>
            <p:ph type="body" sz="quarter" idx="10"/>
          </p:nvPr>
        </p:nvSpPr>
        <p:spPr>
          <a:solidFill>
            <a:srgbClr val="FF0000"/>
          </a:solidFill>
        </p:spPr>
        <p:txBody>
          <a:bodyPr/>
          <a:lstStyle/>
          <a:p>
            <a:r>
              <a:rPr lang="en-GB" cap="none" dirty="0"/>
              <a:t>Temporary Ownership can be Stolen</a:t>
            </a:r>
          </a:p>
        </p:txBody>
      </p:sp>
      <p:sp>
        <p:nvSpPr>
          <p:cNvPr id="3" name="Text Placeholder 2">
            <a:extLst>
              <a:ext uri="{FF2B5EF4-FFF2-40B4-BE49-F238E27FC236}">
                <a16:creationId xmlns:a16="http://schemas.microsoft.com/office/drawing/2014/main" id="{93AE7F7A-6A38-CD86-D9AF-5DAE4A515D09}"/>
              </a:ext>
            </a:extLst>
          </p:cNvPr>
          <p:cNvSpPr>
            <a:spLocks noGrp="1"/>
          </p:cNvSpPr>
          <p:nvPr>
            <p:ph type="body" sz="quarter" idx="15"/>
          </p:nvPr>
        </p:nvSpPr>
        <p:spPr>
          <a:xfrm>
            <a:off x="4558782" y="522025"/>
            <a:ext cx="6897344" cy="1655918"/>
          </a:xfrm>
        </p:spPr>
        <p:txBody>
          <a:bodyPr/>
          <a:lstStyle/>
          <a:p>
            <a:pPr marL="285750" indent="-285750">
              <a:buFont typeface="Arial" panose="020B0604020202020204" pitchFamily="34" charset="0"/>
              <a:buChar char="•"/>
            </a:pPr>
            <a:r>
              <a:rPr lang="en-US" sz="1800" b="1" dirty="0">
                <a:solidFill>
                  <a:srgbClr val="000000"/>
                </a:solidFill>
                <a:effectLst/>
                <a:latin typeface="+mn-lt"/>
              </a:rPr>
              <a:t>The temporary will soon be destroyed</a:t>
            </a:r>
          </a:p>
          <a:p>
            <a:pPr marL="285750" indent="-285750">
              <a:buFont typeface="Arial" panose="020B0604020202020204" pitchFamily="34" charset="0"/>
              <a:buChar char="•"/>
            </a:pPr>
            <a:r>
              <a:rPr lang="en-US" sz="1800" b="1" dirty="0">
                <a:solidFill>
                  <a:srgbClr val="000000"/>
                </a:solidFill>
                <a:effectLst/>
                <a:latin typeface="+mn-lt"/>
              </a:rPr>
              <a:t>Copy its resource-pointer into our value</a:t>
            </a:r>
          </a:p>
          <a:p>
            <a:pPr marL="285750" indent="-285750">
              <a:buFont typeface="Arial" panose="020B0604020202020204" pitchFamily="34" charset="0"/>
              <a:buChar char="•"/>
            </a:pPr>
            <a:r>
              <a:rPr lang="en-US" sz="1800" b="1" dirty="0">
                <a:solidFill>
                  <a:srgbClr val="000000"/>
                </a:solidFill>
                <a:effectLst/>
                <a:latin typeface="+mn-lt"/>
              </a:rPr>
              <a:t>Null its resource-pointer</a:t>
            </a:r>
          </a:p>
          <a:p>
            <a:pPr marL="285750" indent="-285750">
              <a:buFont typeface="Arial" panose="020B0604020202020204" pitchFamily="34" charset="0"/>
              <a:buChar char="•"/>
            </a:pPr>
            <a:r>
              <a:rPr lang="en-US" sz="1800" b="1" dirty="0">
                <a:solidFill>
                  <a:srgbClr val="000000"/>
                </a:solidFill>
                <a:effectLst/>
                <a:latin typeface="+mn-lt"/>
              </a:rPr>
              <a:t>Effectively a shallow-copy, or alias</a:t>
            </a:r>
          </a:p>
          <a:p>
            <a:pPr marL="285750" indent="-285750">
              <a:buFont typeface="Arial" panose="020B0604020202020204" pitchFamily="34" charset="0"/>
              <a:buChar char="•"/>
            </a:pPr>
            <a:r>
              <a:rPr lang="en-US" sz="1800" b="1" dirty="0">
                <a:solidFill>
                  <a:srgbClr val="000000"/>
                </a:solidFill>
                <a:effectLst/>
                <a:latin typeface="+mn-lt"/>
              </a:rPr>
              <a:t>This is called a 'move' operation</a:t>
            </a:r>
            <a:endParaRPr lang="en-GB" sz="1800" dirty="0">
              <a:latin typeface="+mn-lt"/>
            </a:endParaRPr>
          </a:p>
        </p:txBody>
      </p:sp>
      <p:sp>
        <p:nvSpPr>
          <p:cNvPr id="4" name="TextBox 3">
            <a:extLst>
              <a:ext uri="{FF2B5EF4-FFF2-40B4-BE49-F238E27FC236}">
                <a16:creationId xmlns:a16="http://schemas.microsoft.com/office/drawing/2014/main" id="{1FAF219E-5DFE-FE27-B500-2B1BBCC2882B}"/>
              </a:ext>
            </a:extLst>
          </p:cNvPr>
          <p:cNvSpPr txBox="1"/>
          <p:nvPr/>
        </p:nvSpPr>
        <p:spPr>
          <a:xfrm>
            <a:off x="4558782" y="2725983"/>
            <a:ext cx="6897344" cy="3256806"/>
          </a:xfrm>
          <a:prstGeom prst="rect">
            <a:avLst/>
          </a:prstGeom>
          <a:solidFill>
            <a:srgbClr val="000000"/>
          </a:solidFill>
        </p:spPr>
        <p:txBody>
          <a:bodyPr wrap="square" anchor="ctr">
            <a:noAutofit/>
          </a:bodyPr>
          <a:lstStyle/>
          <a:p>
            <a:r>
              <a:rPr lang="en-US" b="0" dirty="0">
                <a:solidFill>
                  <a:srgbClr val="4EC9B0"/>
                </a:solidFill>
                <a:effectLst/>
                <a:latin typeface="Consolas" panose="020B0609020204030204" pitchFamily="49" charset="0"/>
              </a:rPr>
              <a:t>String</a:t>
            </a:r>
            <a:r>
              <a:rPr lang="en-US" b="0" dirty="0">
                <a:solidFill>
                  <a:srgbClr val="FFFFFF"/>
                </a:solidFill>
                <a:effectLst/>
                <a:latin typeface="Consolas" panose="020B0609020204030204" pitchFamily="49" charset="0"/>
              </a:rPr>
              <a:t>::</a:t>
            </a:r>
            <a:r>
              <a:rPr lang="en-US" b="0" dirty="0">
                <a:solidFill>
                  <a:srgbClr val="DCDCAA"/>
                </a:solidFill>
                <a:effectLst/>
                <a:latin typeface="Consolas" panose="020B0609020204030204" pitchFamily="49" charset="0"/>
              </a:rPr>
              <a:t>String</a:t>
            </a:r>
            <a:r>
              <a:rPr lang="en-US" b="0" dirty="0">
                <a:solidFill>
                  <a:srgbClr val="FFFFFF"/>
                </a:solidFill>
                <a:effectLst/>
                <a:latin typeface="Consolas" panose="020B0609020204030204" pitchFamily="49" charset="0"/>
              </a:rPr>
              <a:t>(String</a:t>
            </a:r>
            <a:r>
              <a:rPr lang="en-US" b="0" dirty="0">
                <a:solidFill>
                  <a:srgbClr val="D4D4D4"/>
                </a:solidFill>
                <a:effectLst/>
                <a:latin typeface="Consolas" panose="020B0609020204030204" pitchFamily="49" charset="0"/>
              </a:rPr>
              <a:t>&amp;</a:t>
            </a:r>
            <a:r>
              <a:rPr lang="en-US" b="0" dirty="0">
                <a:solidFill>
                  <a:srgbClr val="FFFFFF"/>
                </a:solidFill>
                <a:effectLst/>
                <a:latin typeface="Consolas" panose="020B0609020204030204" pitchFamily="49" charset="0"/>
              </a:rPr>
              <a:t> </a:t>
            </a:r>
            <a:r>
              <a:rPr lang="en-US" b="0" dirty="0" err="1">
                <a:solidFill>
                  <a:srgbClr val="FFFFFF"/>
                </a:solidFill>
                <a:effectLst/>
                <a:latin typeface="Consolas" panose="020B0609020204030204" pitchFamily="49" charset="0"/>
              </a:rPr>
              <a:t>rhs</a:t>
            </a:r>
            <a:r>
              <a:rPr lang="en-US" b="0" dirty="0">
                <a:solidFill>
                  <a:srgbClr val="FFFFFF"/>
                </a:solidFill>
                <a:effectLst/>
                <a:latin typeface="Consolas" panose="020B0609020204030204" pitchFamily="49" charset="0"/>
              </a:rPr>
              <a:t>) {</a:t>
            </a:r>
          </a:p>
          <a:p>
            <a:r>
              <a:rPr lang="en-US" b="0" dirty="0">
                <a:solidFill>
                  <a:srgbClr val="FFFFFF"/>
                </a:solidFill>
                <a:effectLst/>
                <a:latin typeface="Consolas" panose="020B0609020204030204" pitchFamily="49" charset="0"/>
              </a:rPr>
              <a:t>    _size </a:t>
            </a:r>
            <a:r>
              <a:rPr lang="en-US" b="0" dirty="0">
                <a:solidFill>
                  <a:srgbClr val="D4D4D4"/>
                </a:solidFill>
                <a:effectLst/>
                <a:latin typeface="Consolas" panose="020B0609020204030204" pitchFamily="49" charset="0"/>
              </a:rPr>
              <a:t>=</a:t>
            </a:r>
            <a:r>
              <a:rPr lang="en-US" b="0" dirty="0">
                <a:solidFill>
                  <a:srgbClr val="FFFFFF"/>
                </a:solidFill>
                <a:effectLst/>
                <a:latin typeface="Consolas" panose="020B0609020204030204" pitchFamily="49" charset="0"/>
              </a:rPr>
              <a:t> </a:t>
            </a:r>
            <a:r>
              <a:rPr lang="en-US" b="0" dirty="0" err="1">
                <a:solidFill>
                  <a:srgbClr val="9CDCFE"/>
                </a:solidFill>
                <a:effectLst/>
                <a:latin typeface="Consolas" panose="020B0609020204030204" pitchFamily="49" charset="0"/>
              </a:rPr>
              <a:t>rhs</a:t>
            </a:r>
            <a:r>
              <a:rPr lang="en-US" b="0" dirty="0">
                <a:solidFill>
                  <a:srgbClr val="FFFFFF"/>
                </a:solidFill>
                <a:effectLst/>
                <a:latin typeface="Consolas" panose="020B0609020204030204" pitchFamily="49" charset="0"/>
              </a:rPr>
              <a:t>.</a:t>
            </a:r>
            <a:r>
              <a:rPr lang="en-US" b="0" dirty="0">
                <a:solidFill>
                  <a:srgbClr val="9CDCFE"/>
                </a:solidFill>
                <a:effectLst/>
                <a:latin typeface="Consolas" panose="020B0609020204030204" pitchFamily="49" charset="0"/>
              </a:rPr>
              <a:t>_size</a:t>
            </a:r>
            <a:r>
              <a:rPr lang="en-US" b="0" dirty="0">
                <a:solidFill>
                  <a:srgbClr val="FFFFFF"/>
                </a:solidFill>
                <a:effectLst/>
                <a:latin typeface="Consolas" panose="020B0609020204030204" pitchFamily="49" charset="0"/>
              </a:rPr>
              <a:t>;</a:t>
            </a:r>
          </a:p>
          <a:p>
            <a:r>
              <a:rPr lang="en-US" b="0" dirty="0">
                <a:solidFill>
                  <a:srgbClr val="FFFFFF"/>
                </a:solidFill>
                <a:effectLst/>
                <a:latin typeface="Consolas" panose="020B0609020204030204" pitchFamily="49" charset="0"/>
              </a:rPr>
              <a:t>    _capacity </a:t>
            </a:r>
            <a:r>
              <a:rPr lang="en-US" b="0" dirty="0">
                <a:solidFill>
                  <a:srgbClr val="D4D4D4"/>
                </a:solidFill>
                <a:effectLst/>
                <a:latin typeface="Consolas" panose="020B0609020204030204" pitchFamily="49" charset="0"/>
              </a:rPr>
              <a:t>=</a:t>
            </a:r>
            <a:r>
              <a:rPr lang="en-US" b="0" dirty="0">
                <a:solidFill>
                  <a:srgbClr val="FFFFFF"/>
                </a:solidFill>
                <a:effectLst/>
                <a:latin typeface="Consolas" panose="020B0609020204030204" pitchFamily="49" charset="0"/>
              </a:rPr>
              <a:t> </a:t>
            </a:r>
            <a:r>
              <a:rPr lang="en-US" b="0" dirty="0" err="1">
                <a:solidFill>
                  <a:srgbClr val="9CDCFE"/>
                </a:solidFill>
                <a:effectLst/>
                <a:latin typeface="Consolas" panose="020B0609020204030204" pitchFamily="49" charset="0"/>
              </a:rPr>
              <a:t>rhs</a:t>
            </a:r>
            <a:r>
              <a:rPr lang="en-US" b="0" dirty="0">
                <a:solidFill>
                  <a:srgbClr val="FFFFFF"/>
                </a:solidFill>
                <a:effectLst/>
                <a:latin typeface="Consolas" panose="020B0609020204030204" pitchFamily="49" charset="0"/>
              </a:rPr>
              <a:t>.</a:t>
            </a:r>
            <a:r>
              <a:rPr lang="en-US" b="0" dirty="0">
                <a:solidFill>
                  <a:srgbClr val="9CDCFE"/>
                </a:solidFill>
                <a:effectLst/>
                <a:latin typeface="Consolas" panose="020B0609020204030204" pitchFamily="49" charset="0"/>
              </a:rPr>
              <a:t>_capacity</a:t>
            </a:r>
            <a:r>
              <a:rPr lang="en-US" b="0" dirty="0">
                <a:solidFill>
                  <a:srgbClr val="FFFFFF"/>
                </a:solidFill>
                <a:effectLst/>
                <a:latin typeface="Consolas" panose="020B0609020204030204" pitchFamily="49" charset="0"/>
              </a:rPr>
              <a:t>;</a:t>
            </a:r>
          </a:p>
          <a:p>
            <a:r>
              <a:rPr lang="en-US" b="0" dirty="0">
                <a:solidFill>
                  <a:srgbClr val="FFFFFF"/>
                </a:solidFill>
                <a:effectLst/>
                <a:latin typeface="Consolas" panose="020B0609020204030204" pitchFamily="49" charset="0"/>
              </a:rPr>
              <a:t>    _body </a:t>
            </a:r>
            <a:r>
              <a:rPr lang="en-US" b="0" dirty="0">
                <a:solidFill>
                  <a:srgbClr val="D4D4D4"/>
                </a:solidFill>
                <a:effectLst/>
                <a:latin typeface="Consolas" panose="020B0609020204030204" pitchFamily="49" charset="0"/>
              </a:rPr>
              <a:t>=</a:t>
            </a:r>
            <a:r>
              <a:rPr lang="en-US" b="0" dirty="0">
                <a:solidFill>
                  <a:srgbClr val="FFFFFF"/>
                </a:solidFill>
                <a:effectLst/>
                <a:latin typeface="Consolas" panose="020B0609020204030204" pitchFamily="49" charset="0"/>
              </a:rPr>
              <a:t> </a:t>
            </a:r>
            <a:r>
              <a:rPr lang="en-US" b="0" dirty="0" err="1">
                <a:solidFill>
                  <a:srgbClr val="9CDCFE"/>
                </a:solidFill>
                <a:effectLst/>
                <a:latin typeface="Consolas" panose="020B0609020204030204" pitchFamily="49" charset="0"/>
              </a:rPr>
              <a:t>rhs</a:t>
            </a:r>
            <a:r>
              <a:rPr lang="en-US" b="0" dirty="0">
                <a:solidFill>
                  <a:srgbClr val="FFFFFF"/>
                </a:solidFill>
                <a:effectLst/>
                <a:latin typeface="Consolas" panose="020B0609020204030204" pitchFamily="49" charset="0"/>
              </a:rPr>
              <a:t>.</a:t>
            </a:r>
            <a:r>
              <a:rPr lang="en-US" b="0" dirty="0">
                <a:solidFill>
                  <a:srgbClr val="9CDCFE"/>
                </a:solidFill>
                <a:effectLst/>
                <a:latin typeface="Consolas" panose="020B0609020204030204" pitchFamily="49" charset="0"/>
              </a:rPr>
              <a:t>_body</a:t>
            </a:r>
            <a:r>
              <a:rPr lang="en-US" b="0" dirty="0">
                <a:solidFill>
                  <a:srgbClr val="FFFFFF"/>
                </a:solidFill>
                <a:effectLst/>
                <a:latin typeface="Consolas" panose="020B0609020204030204" pitchFamily="49" charset="0"/>
              </a:rPr>
              <a:t>;</a:t>
            </a:r>
          </a:p>
          <a:p>
            <a:r>
              <a:rPr lang="en-US" b="0" dirty="0">
                <a:solidFill>
                  <a:srgbClr val="FFFFFF"/>
                </a:solidFill>
                <a:effectLst/>
                <a:latin typeface="Consolas" panose="020B0609020204030204" pitchFamily="49" charset="0"/>
              </a:rPr>
              <a:t>    </a:t>
            </a:r>
            <a:r>
              <a:rPr lang="en-US" b="0" dirty="0" err="1">
                <a:solidFill>
                  <a:srgbClr val="9CDCFE"/>
                </a:solidFill>
                <a:effectLst/>
                <a:latin typeface="Consolas" panose="020B0609020204030204" pitchFamily="49" charset="0"/>
              </a:rPr>
              <a:t>rhs</a:t>
            </a:r>
            <a:r>
              <a:rPr lang="en-US" b="0" dirty="0">
                <a:solidFill>
                  <a:srgbClr val="FFFFFF"/>
                </a:solidFill>
                <a:effectLst/>
                <a:latin typeface="Consolas" panose="020B0609020204030204" pitchFamily="49" charset="0"/>
              </a:rPr>
              <a:t>.</a:t>
            </a:r>
            <a:r>
              <a:rPr lang="en-US" b="0" dirty="0">
                <a:solidFill>
                  <a:srgbClr val="9CDCFE"/>
                </a:solidFill>
                <a:effectLst/>
                <a:latin typeface="Consolas" panose="020B0609020204030204" pitchFamily="49" charset="0"/>
              </a:rPr>
              <a:t>_body</a:t>
            </a:r>
            <a:r>
              <a:rPr lang="en-US" b="0" dirty="0">
                <a:solidFill>
                  <a:srgbClr val="FFFFFF"/>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FFFFFF"/>
                </a:solidFill>
                <a:effectLst/>
                <a:latin typeface="Consolas" panose="020B0609020204030204" pitchFamily="49" charset="0"/>
              </a:rPr>
              <a:t> </a:t>
            </a:r>
            <a:r>
              <a:rPr lang="en-US" b="0" dirty="0" err="1">
                <a:solidFill>
                  <a:srgbClr val="569CD6"/>
                </a:solidFill>
                <a:effectLst/>
                <a:latin typeface="Consolas" panose="020B0609020204030204" pitchFamily="49" charset="0"/>
              </a:rPr>
              <a:t>nullptr</a:t>
            </a:r>
            <a:r>
              <a:rPr lang="en-US" b="0" dirty="0">
                <a:solidFill>
                  <a:srgbClr val="FFFFFF"/>
                </a:solidFill>
                <a:effectLst/>
                <a:latin typeface="Consolas" panose="020B0609020204030204" pitchFamily="49" charset="0"/>
              </a:rPr>
              <a:t>;</a:t>
            </a:r>
          </a:p>
          <a:p>
            <a:r>
              <a:rPr lang="en-US" b="0" dirty="0">
                <a:solidFill>
                  <a:srgbClr val="FFFFFF"/>
                </a:solidFill>
                <a:effectLst/>
                <a:latin typeface="Consolas" panose="020B0609020204030204" pitchFamily="49" charset="0"/>
              </a:rPr>
              <a:t>    </a:t>
            </a:r>
            <a:r>
              <a:rPr lang="en-US" b="0" dirty="0" err="1">
                <a:solidFill>
                  <a:srgbClr val="9CDCFE"/>
                </a:solidFill>
                <a:effectLst/>
                <a:latin typeface="Consolas" panose="020B0609020204030204" pitchFamily="49" charset="0"/>
              </a:rPr>
              <a:t>rhs</a:t>
            </a:r>
            <a:r>
              <a:rPr lang="en-US" b="0" dirty="0">
                <a:solidFill>
                  <a:srgbClr val="FFFFFF"/>
                </a:solidFill>
                <a:effectLst/>
                <a:latin typeface="Consolas" panose="020B0609020204030204" pitchFamily="49" charset="0"/>
              </a:rPr>
              <a:t>.</a:t>
            </a:r>
            <a:r>
              <a:rPr lang="en-US" b="0" dirty="0">
                <a:solidFill>
                  <a:srgbClr val="9CDCFE"/>
                </a:solidFill>
                <a:effectLst/>
                <a:latin typeface="Consolas" panose="020B0609020204030204" pitchFamily="49" charset="0"/>
              </a:rPr>
              <a:t>_size</a:t>
            </a:r>
            <a:r>
              <a:rPr lang="en-US" b="0" dirty="0">
                <a:solidFill>
                  <a:srgbClr val="FFFFFF"/>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FFFFFF"/>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FFFFFF"/>
                </a:solidFill>
                <a:effectLst/>
                <a:latin typeface="Consolas" panose="020B0609020204030204" pitchFamily="49" charset="0"/>
              </a:rPr>
              <a:t>;</a:t>
            </a:r>
          </a:p>
          <a:p>
            <a:r>
              <a:rPr lang="en-US" b="0" dirty="0">
                <a:solidFill>
                  <a:srgbClr val="FFFFFF"/>
                </a:solidFill>
                <a:effectLst/>
                <a:latin typeface="Consolas" panose="020B0609020204030204" pitchFamily="49" charset="0"/>
              </a:rPr>
              <a:t>    </a:t>
            </a:r>
            <a:r>
              <a:rPr lang="en-US" b="0" dirty="0" err="1">
                <a:solidFill>
                  <a:srgbClr val="9CDCFE"/>
                </a:solidFill>
                <a:effectLst/>
                <a:latin typeface="Consolas" panose="020B0609020204030204" pitchFamily="49" charset="0"/>
              </a:rPr>
              <a:t>rhs</a:t>
            </a:r>
            <a:r>
              <a:rPr lang="en-US" b="0" dirty="0">
                <a:solidFill>
                  <a:srgbClr val="FFFFFF"/>
                </a:solidFill>
                <a:effectLst/>
                <a:latin typeface="Consolas" panose="020B0609020204030204" pitchFamily="49" charset="0"/>
              </a:rPr>
              <a:t>.</a:t>
            </a:r>
            <a:r>
              <a:rPr lang="en-US" b="0" dirty="0">
                <a:solidFill>
                  <a:srgbClr val="9CDCFE"/>
                </a:solidFill>
                <a:effectLst/>
                <a:latin typeface="Consolas" panose="020B0609020204030204" pitchFamily="49" charset="0"/>
              </a:rPr>
              <a:t>_capacity</a:t>
            </a:r>
            <a:r>
              <a:rPr lang="en-US" b="0" dirty="0">
                <a:solidFill>
                  <a:srgbClr val="FFFFFF"/>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FFFFFF"/>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FFFFFF"/>
                </a:solidFill>
                <a:effectLst/>
                <a:latin typeface="Consolas" panose="020B0609020204030204" pitchFamily="49" charset="0"/>
              </a:rPr>
              <a:t>;</a:t>
            </a:r>
          </a:p>
          <a:p>
            <a:r>
              <a:rPr lang="en-US" b="0" dirty="0">
                <a:solidFill>
                  <a:srgbClr val="FFFFFF"/>
                </a:solidFill>
                <a:effectLst/>
                <a:latin typeface="Consolas" panose="020B0609020204030204" pitchFamily="49" charset="0"/>
              </a:rPr>
              <a:t>    </a:t>
            </a:r>
            <a:r>
              <a:rPr lang="en-US" b="0" dirty="0">
                <a:solidFill>
                  <a:srgbClr val="4EC9B0"/>
                </a:solidFill>
                <a:effectLst/>
                <a:latin typeface="Consolas" panose="020B0609020204030204" pitchFamily="49" charset="0"/>
              </a:rPr>
              <a:t>std</a:t>
            </a:r>
            <a:r>
              <a:rPr lang="en-US" b="0" dirty="0">
                <a:solidFill>
                  <a:srgbClr val="FFFFFF"/>
                </a:solidFill>
                <a:effectLst/>
                <a:latin typeface="Consolas" panose="020B0609020204030204" pitchFamily="49" charset="0"/>
              </a:rPr>
              <a:t>::</a:t>
            </a:r>
            <a:r>
              <a:rPr lang="en-US" b="0" dirty="0" err="1">
                <a:solidFill>
                  <a:srgbClr val="FFFFFF"/>
                </a:solidFill>
                <a:effectLst/>
                <a:latin typeface="Consolas" panose="020B0609020204030204" pitchFamily="49" charset="0"/>
              </a:rPr>
              <a:t>cout</a:t>
            </a:r>
            <a:r>
              <a:rPr lang="en-US" b="0" dirty="0">
                <a:solidFill>
                  <a:srgbClr val="FFFFFF"/>
                </a:solidFill>
                <a:effectLst/>
                <a:latin typeface="Consolas" panose="020B0609020204030204" pitchFamily="49" charset="0"/>
              </a:rPr>
              <a:t> </a:t>
            </a:r>
            <a:r>
              <a:rPr lang="en-US" b="0" dirty="0">
                <a:solidFill>
                  <a:srgbClr val="D4D4D4"/>
                </a:solidFill>
                <a:effectLst/>
                <a:latin typeface="Consolas" panose="020B0609020204030204" pitchFamily="49" charset="0"/>
              </a:rPr>
              <a:t>&lt;&lt;</a:t>
            </a:r>
            <a:r>
              <a:rPr lang="en-US" b="0" dirty="0">
                <a:solidFill>
                  <a:srgbClr val="FFFFFF"/>
                </a:solidFill>
                <a:effectLst/>
                <a:latin typeface="Consolas" panose="020B0609020204030204" pitchFamily="49" charset="0"/>
              </a:rPr>
              <a:t> _body </a:t>
            </a:r>
            <a:r>
              <a:rPr lang="en-US" b="0" dirty="0">
                <a:solidFill>
                  <a:srgbClr val="D4D4D4"/>
                </a:solidFill>
                <a:effectLst/>
                <a:latin typeface="Consolas" panose="020B0609020204030204" pitchFamily="49" charset="0"/>
              </a:rPr>
              <a:t>&lt;&lt;</a:t>
            </a:r>
            <a:r>
              <a:rPr lang="en-US" b="0" dirty="0">
                <a:solidFill>
                  <a:srgbClr val="FFFFFF"/>
                </a:solidFill>
                <a:effectLst/>
                <a:latin typeface="Consolas" panose="020B0609020204030204" pitchFamily="49" charset="0"/>
              </a:rPr>
              <a:t> </a:t>
            </a:r>
            <a:r>
              <a:rPr lang="en-US" b="0" dirty="0">
                <a:solidFill>
                  <a:srgbClr val="CE9178"/>
                </a:solidFill>
                <a:effectLst/>
                <a:latin typeface="Consolas" panose="020B0609020204030204" pitchFamily="49" charset="0"/>
              </a:rPr>
              <a:t>" moved"</a:t>
            </a:r>
            <a:r>
              <a:rPr lang="en-US" b="0" dirty="0">
                <a:solidFill>
                  <a:srgbClr val="FFFFFF"/>
                </a:solidFill>
                <a:effectLst/>
                <a:latin typeface="Consolas" panose="020B0609020204030204" pitchFamily="49" charset="0"/>
              </a:rPr>
              <a:t> </a:t>
            </a:r>
            <a:r>
              <a:rPr lang="en-US" b="0" dirty="0">
                <a:solidFill>
                  <a:srgbClr val="D4D4D4"/>
                </a:solidFill>
                <a:effectLst/>
                <a:latin typeface="Consolas" panose="020B0609020204030204" pitchFamily="49" charset="0"/>
              </a:rPr>
              <a:t>&lt;&lt;</a:t>
            </a:r>
            <a:r>
              <a:rPr lang="en-US" b="0" dirty="0">
                <a:solidFill>
                  <a:srgbClr val="FFFFFF"/>
                </a:solidFill>
                <a:effectLst/>
                <a:latin typeface="Consolas" panose="020B0609020204030204" pitchFamily="49" charset="0"/>
              </a:rPr>
              <a:t> </a:t>
            </a:r>
            <a:r>
              <a:rPr lang="en-US" b="0" dirty="0">
                <a:solidFill>
                  <a:srgbClr val="4EC9B0"/>
                </a:solidFill>
                <a:effectLst/>
                <a:latin typeface="Consolas" panose="020B0609020204030204" pitchFamily="49" charset="0"/>
              </a:rPr>
              <a:t>std</a:t>
            </a:r>
            <a:r>
              <a:rPr lang="en-US" b="0" dirty="0">
                <a:solidFill>
                  <a:srgbClr val="FFFFFF"/>
                </a:solidFill>
                <a:effectLst/>
                <a:latin typeface="Consolas" panose="020B0609020204030204" pitchFamily="49" charset="0"/>
              </a:rPr>
              <a:t>::</a:t>
            </a:r>
            <a:r>
              <a:rPr lang="en-US" b="0" dirty="0" err="1">
                <a:solidFill>
                  <a:srgbClr val="FFFFFF"/>
                </a:solidFill>
                <a:effectLst/>
                <a:latin typeface="Consolas" panose="020B0609020204030204" pitchFamily="49" charset="0"/>
              </a:rPr>
              <a:t>endl</a:t>
            </a:r>
            <a:r>
              <a:rPr lang="en-US" b="0" dirty="0">
                <a:solidFill>
                  <a:srgbClr val="FFFFFF"/>
                </a:solidFill>
                <a:effectLst/>
                <a:latin typeface="Consolas" panose="020B0609020204030204" pitchFamily="49" charset="0"/>
              </a:rPr>
              <a:t>;</a:t>
            </a:r>
          </a:p>
          <a:p>
            <a:r>
              <a:rPr lang="en-US" b="0" dirty="0">
                <a:solidFill>
                  <a:srgbClr val="FFFFFF"/>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8267F529-D708-5DF0-8DC1-2200DEA5A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4694" y="2725983"/>
            <a:ext cx="409575" cy="4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320713"/>
      </p:ext>
    </p:extLst>
  </p:cSld>
  <p:clrMapOvr>
    <a:masterClrMapping/>
  </p:clrMapOvr>
</p:sld>
</file>

<file path=ppt/theme/theme1.xml><?xml version="1.0" encoding="utf-8"?>
<a:theme xmlns:a="http://schemas.openxmlformats.org/drawingml/2006/main" name="Office Them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 - NEW Powerpoint template_v3.0" id="{757C6B63-E14D-49F7-B3A2-1526B7ACA66B}" vid="{484D6699-C988-4F0E-BCF1-0F8788268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QA - NEW Powerpoint template_with instructions</Template>
  <TotalTime>15306</TotalTime>
  <Words>3399</Words>
  <Application>Microsoft Office PowerPoint</Application>
  <PresentationFormat>Widescreen</PresentationFormat>
  <Paragraphs>448</Paragraphs>
  <Slides>29</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Consolas</vt:lpstr>
      <vt:lpstr>Krana Fat B</vt:lpstr>
      <vt:lpstr>Montserrat</vt:lpstr>
      <vt:lpstr>Montserrat Black</vt:lpstr>
      <vt:lpstr>Segoe UI</vt:lpstr>
      <vt:lpstr>Wingdings</vt:lpstr>
      <vt:lpstr>Office Theme</vt:lpstr>
      <vt:lpstr>Advanced C++ Internals: Chapter 17: C++ Move Semantics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Internals Lab #27</vt:lpstr>
      <vt:lpstr>C++ Internals Lab #28</vt:lpstr>
      <vt:lpstr>PowerPoint Presentation</vt:lpstr>
      <vt:lpstr>Any questions?</vt:lpstr>
      <vt:lpstr>Appendices</vt:lpstr>
      <vt:lpstr>PowerPoint Presentation</vt:lpstr>
      <vt:lpstr>Review of Chapter’s Learning Outcomes</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CyberLaunch</dc:title>
  <dc:subject/>
  <dc:creator>Grove, Susan</dc:creator>
  <cp:keywords/>
  <dc:description/>
  <cp:lastModifiedBy>Mark Fishpool</cp:lastModifiedBy>
  <cp:revision>1166</cp:revision>
  <cp:lastPrinted>2019-07-11T13:24:49Z</cp:lastPrinted>
  <dcterms:created xsi:type="dcterms:W3CDTF">2019-07-10T13:11:53Z</dcterms:created>
  <dcterms:modified xsi:type="dcterms:W3CDTF">2024-10-01T12:56:38Z</dcterms:modified>
  <cp:category/>
</cp:coreProperties>
</file>